
<file path=[Content_Types].xml><?xml version="1.0" encoding="utf-8"?>
<Types xmlns="http://schemas.openxmlformats.org/package/2006/content-types">
  <Default Extension="bin" ContentType="application/vnd.openxmlformats-officedocument.oleObject"/>
  <Default Extension="emf" ContentType="image/x-emf"/>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74" r:id="rId2"/>
    <p:sldId id="277" r:id="rId3"/>
    <p:sldId id="364" r:id="rId4"/>
    <p:sldId id="339" r:id="rId5"/>
    <p:sldId id="370" r:id="rId6"/>
    <p:sldId id="366" r:id="rId7"/>
    <p:sldId id="371" r:id="rId8"/>
    <p:sldId id="372" r:id="rId9"/>
    <p:sldId id="373" r:id="rId10"/>
    <p:sldId id="374" r:id="rId11"/>
    <p:sldId id="376" r:id="rId12"/>
    <p:sldId id="377" r:id="rId13"/>
    <p:sldId id="391" r:id="rId14"/>
    <p:sldId id="393" r:id="rId15"/>
    <p:sldId id="367" r:id="rId16"/>
    <p:sldId id="400" r:id="rId17"/>
    <p:sldId id="410" r:id="rId18"/>
    <p:sldId id="414" r:id="rId19"/>
    <p:sldId id="415" r:id="rId20"/>
    <p:sldId id="401" r:id="rId21"/>
    <p:sldId id="411" r:id="rId22"/>
    <p:sldId id="412" r:id="rId23"/>
    <p:sldId id="407" r:id="rId24"/>
    <p:sldId id="388" r:id="rId25"/>
    <p:sldId id="263" r:id="rId26"/>
    <p:sldId id="399" r:id="rId27"/>
    <p:sldId id="403" r:id="rId28"/>
    <p:sldId id="404" r:id="rId29"/>
    <p:sldId id="282" r:id="rId30"/>
    <p:sldId id="380" r:id="rId31"/>
    <p:sldId id="283" r:id="rId32"/>
    <p:sldId id="284" r:id="rId33"/>
    <p:sldId id="285" r:id="rId34"/>
    <p:sldId id="286" r:id="rId35"/>
    <p:sldId id="287" r:id="rId36"/>
    <p:sldId id="288" r:id="rId37"/>
    <p:sldId id="289" r:id="rId38"/>
    <p:sldId id="291" r:id="rId39"/>
    <p:sldId id="292" r:id="rId40"/>
    <p:sldId id="293" r:id="rId41"/>
    <p:sldId id="294" r:id="rId42"/>
    <p:sldId id="416" r:id="rId43"/>
    <p:sldId id="417" r:id="rId44"/>
    <p:sldId id="418" r:id="rId45"/>
    <p:sldId id="419" r:id="rId46"/>
    <p:sldId id="420" r:id="rId47"/>
    <p:sldId id="368" r:id="rId48"/>
    <p:sldId id="389" r:id="rId49"/>
    <p:sldId id="526" r:id="rId50"/>
    <p:sldId id="398" r:id="rId51"/>
    <p:sldId id="384" r:id="rId52"/>
    <p:sldId id="524" r:id="rId53"/>
    <p:sldId id="525" r:id="rId54"/>
    <p:sldId id="396" r:id="rId55"/>
    <p:sldId id="385" r:id="rId56"/>
    <p:sldId id="395" r:id="rId57"/>
    <p:sldId id="408" r:id="rId58"/>
    <p:sldId id="409" r:id="rId59"/>
    <p:sldId id="306" r:id="rId60"/>
    <p:sldId id="304" r:id="rId61"/>
    <p:sldId id="347" r:id="rId62"/>
    <p:sldId id="527" r:id="rId63"/>
    <p:sldId id="529" r:id="rId64"/>
    <p:sldId id="528" r:id="rId65"/>
    <p:sldId id="530" r:id="rId66"/>
    <p:sldId id="531" r:id="rId67"/>
    <p:sldId id="359"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8D26276-A350-2E4E-BBFC-267F4C7A8375}">
          <p14:sldIdLst>
            <p14:sldId id="274"/>
            <p14:sldId id="277"/>
          </p14:sldIdLst>
        </p14:section>
        <p14:section name="Review of last week lecture" id="{82B16FCA-C4FE-6D45-95A0-2981EEBFAA5E}">
          <p14:sldIdLst>
            <p14:sldId id="364"/>
            <p14:sldId id="339"/>
          </p14:sldIdLst>
        </p14:section>
        <p14:section name="KDD Process" id="{8C4AEC91-B943-A74B-9909-7F15CDEC9549}">
          <p14:sldIdLst>
            <p14:sldId id="370"/>
            <p14:sldId id="366"/>
            <p14:sldId id="371"/>
            <p14:sldId id="372"/>
            <p14:sldId id="373"/>
            <p14:sldId id="374"/>
            <p14:sldId id="376"/>
            <p14:sldId id="377"/>
            <p14:sldId id="391"/>
            <p14:sldId id="393"/>
          </p14:sldIdLst>
        </p14:section>
        <p14:section name="Classification" id="{648E3597-C0FC-CD4F-8EE2-6C6CF7B5F0EA}">
          <p14:sldIdLst>
            <p14:sldId id="367"/>
            <p14:sldId id="400"/>
            <p14:sldId id="410"/>
            <p14:sldId id="414"/>
            <p14:sldId id="415"/>
            <p14:sldId id="401"/>
            <p14:sldId id="411"/>
            <p14:sldId id="412"/>
            <p14:sldId id="407"/>
            <p14:sldId id="388"/>
            <p14:sldId id="263"/>
            <p14:sldId id="399"/>
            <p14:sldId id="403"/>
            <p14:sldId id="404"/>
            <p14:sldId id="282"/>
            <p14:sldId id="380"/>
            <p14:sldId id="283"/>
            <p14:sldId id="284"/>
            <p14:sldId id="285"/>
            <p14:sldId id="286"/>
            <p14:sldId id="287"/>
            <p14:sldId id="288"/>
            <p14:sldId id="289"/>
            <p14:sldId id="291"/>
            <p14:sldId id="292"/>
            <p14:sldId id="293"/>
            <p14:sldId id="294"/>
            <p14:sldId id="416"/>
            <p14:sldId id="417"/>
            <p14:sldId id="418"/>
            <p14:sldId id="419"/>
            <p14:sldId id="420"/>
          </p14:sldIdLst>
        </p14:section>
        <p14:section name="Clustering" id="{8D96BE3B-08BF-1543-8D51-0CC2D1881559}">
          <p14:sldIdLst>
            <p14:sldId id="368"/>
            <p14:sldId id="389"/>
            <p14:sldId id="526"/>
            <p14:sldId id="398"/>
            <p14:sldId id="384"/>
            <p14:sldId id="524"/>
            <p14:sldId id="525"/>
            <p14:sldId id="396"/>
            <p14:sldId id="385"/>
            <p14:sldId id="395"/>
          </p14:sldIdLst>
        </p14:section>
        <p14:section name="Programming" id="{3E53D0B8-75F9-E343-89F7-1C2AF3E93108}">
          <p14:sldIdLst>
            <p14:sldId id="408"/>
            <p14:sldId id="409"/>
            <p14:sldId id="306"/>
            <p14:sldId id="304"/>
            <p14:sldId id="347"/>
            <p14:sldId id="527"/>
            <p14:sldId id="529"/>
            <p14:sldId id="528"/>
            <p14:sldId id="530"/>
            <p14:sldId id="531"/>
            <p14:sldId id="3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61" autoAdjust="0"/>
    <p:restoredTop sz="77054" autoAdjust="0"/>
  </p:normalViewPr>
  <p:slideViewPr>
    <p:cSldViewPr snapToGrid="0" snapToObjects="1">
      <p:cViewPr varScale="1">
        <p:scale>
          <a:sx n="66" d="100"/>
          <a:sy n="66" d="100"/>
        </p:scale>
        <p:origin x="1363"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E36E82-B77E-8E40-B1FA-A4F22FFDEC61}" type="datetimeFigureOut">
              <a:rPr lang="en-US" smtClean="0"/>
              <a:t>3/18/2021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D06D52-AE12-B74E-B5E1-3ED9C62B5C63}" type="slidenum">
              <a:rPr lang="en-US" smtClean="0"/>
              <a:t>‹#›</a:t>
            </a:fld>
            <a:endParaRPr lang="en-US"/>
          </a:p>
        </p:txBody>
      </p:sp>
    </p:spTree>
    <p:extLst>
      <p:ext uri="{BB962C8B-B14F-4D97-AF65-F5344CB8AC3E}">
        <p14:creationId xmlns:p14="http://schemas.microsoft.com/office/powerpoint/2010/main" val="16852354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Fall back to previous steps to improve that</a:t>
            </a:r>
          </a:p>
        </p:txBody>
      </p:sp>
      <p:sp>
        <p:nvSpPr>
          <p:cNvPr id="4" name="Slide Number Placeholder 3"/>
          <p:cNvSpPr>
            <a:spLocks noGrp="1"/>
          </p:cNvSpPr>
          <p:nvPr>
            <p:ph type="sldNum" sz="quarter" idx="10"/>
          </p:nvPr>
        </p:nvSpPr>
        <p:spPr/>
        <p:txBody>
          <a:bodyPr/>
          <a:lstStyle/>
          <a:p>
            <a:fld id="{B9D06D52-AE12-B74E-B5E1-3ED9C62B5C63}" type="slidenum">
              <a:rPr lang="en-US" smtClean="0"/>
              <a:t>6</a:t>
            </a:fld>
            <a:endParaRPr lang="en-US"/>
          </a:p>
        </p:txBody>
      </p:sp>
    </p:spTree>
    <p:extLst>
      <p:ext uri="{BB962C8B-B14F-4D97-AF65-F5344CB8AC3E}">
        <p14:creationId xmlns:p14="http://schemas.microsoft.com/office/powerpoint/2010/main" val="97831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number of input and </a:t>
            </a:r>
            <a:r>
              <a:rPr lang="en-AU" sz="1200" b="0" i="0" kern="1200" dirty="0" err="1">
                <a:solidFill>
                  <a:schemeClr val="tx1"/>
                </a:solidFill>
                <a:effectLst/>
                <a:latin typeface="+mn-lt"/>
                <a:ea typeface="+mn-ea"/>
                <a:cs typeface="+mn-cs"/>
              </a:rPr>
              <a:t>outout</a:t>
            </a:r>
            <a:r>
              <a:rPr lang="en-AU" sz="1200" b="0" i="0" kern="1200" dirty="0">
                <a:solidFill>
                  <a:schemeClr val="tx1"/>
                </a:solidFill>
                <a:effectLst/>
                <a:latin typeface="+mn-lt"/>
                <a:ea typeface="+mn-ea"/>
                <a:cs typeface="+mn-cs"/>
              </a:rPr>
              <a:t> layers and </a:t>
            </a:r>
            <a:r>
              <a:rPr lang="en-AU" sz="1200" b="0" i="0" kern="1200" dirty="0" err="1">
                <a:solidFill>
                  <a:schemeClr val="tx1"/>
                </a:solidFill>
                <a:effectLst/>
                <a:latin typeface="+mn-lt"/>
                <a:ea typeface="+mn-ea"/>
                <a:cs typeface="+mn-cs"/>
              </a:rPr>
              <a:t>nuerons</a:t>
            </a:r>
            <a:r>
              <a:rPr lang="en-AU" sz="1200" b="0" i="0" kern="1200" dirty="0">
                <a:solidFill>
                  <a:schemeClr val="tx1"/>
                </a:solidFill>
                <a:effectLst/>
                <a:latin typeface="+mn-lt"/>
                <a:ea typeface="+mn-ea"/>
                <a:cs typeface="+mn-cs"/>
              </a:rPr>
              <a:t>, and by selecting transfer </a:t>
            </a:r>
            <a:r>
              <a:rPr lang="en-AU" sz="1200" b="1" i="0" kern="1200" dirty="0">
                <a:solidFill>
                  <a:schemeClr val="tx1"/>
                </a:solidFill>
                <a:effectLst/>
                <a:latin typeface="+mn-lt"/>
                <a:ea typeface="+mn-ea"/>
                <a:cs typeface="+mn-cs"/>
              </a:rPr>
              <a:t>functions</a:t>
            </a:r>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23</a:t>
            </a:fld>
            <a:endParaRPr lang="en-US"/>
          </a:p>
        </p:txBody>
      </p:sp>
    </p:spTree>
    <p:extLst>
      <p:ext uri="{BB962C8B-B14F-4D97-AF65-F5344CB8AC3E}">
        <p14:creationId xmlns:p14="http://schemas.microsoft.com/office/powerpoint/2010/main" val="3705314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9</a:t>
            </a:r>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26</a:t>
            </a:fld>
            <a:endParaRPr lang="en-US"/>
          </a:p>
        </p:txBody>
      </p:sp>
    </p:spTree>
    <p:extLst>
      <p:ext uri="{BB962C8B-B14F-4D97-AF65-F5344CB8AC3E}">
        <p14:creationId xmlns:p14="http://schemas.microsoft.com/office/powerpoint/2010/main" val="1613573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There are three different types of nodes: chance nodes, decision nodes, and end nodes</a:t>
            </a:r>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30</a:t>
            </a:fld>
            <a:endParaRPr lang="en-US"/>
          </a:p>
        </p:txBody>
      </p:sp>
    </p:spTree>
    <p:extLst>
      <p:ext uri="{BB962C8B-B14F-4D97-AF65-F5344CB8AC3E}">
        <p14:creationId xmlns:p14="http://schemas.microsoft.com/office/powerpoint/2010/main" val="916592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At least a single variable is required to perform clustering analysis. Clustering analysis with a single variable can be visualized with the help of a histogram</a:t>
            </a:r>
            <a:endParaRPr lang="en-AU" dirty="0"/>
          </a:p>
        </p:txBody>
      </p:sp>
      <p:sp>
        <p:nvSpPr>
          <p:cNvPr id="4" name="Slide Number Placeholder 3"/>
          <p:cNvSpPr>
            <a:spLocks noGrp="1"/>
          </p:cNvSpPr>
          <p:nvPr>
            <p:ph type="sldNum" sz="quarter" idx="5"/>
          </p:nvPr>
        </p:nvSpPr>
        <p:spPr/>
        <p:txBody>
          <a:bodyPr/>
          <a:lstStyle/>
          <a:p>
            <a:fld id="{B9D06D52-AE12-B74E-B5E1-3ED9C62B5C63}" type="slidenum">
              <a:rPr lang="en-US" smtClean="0"/>
              <a:t>47</a:t>
            </a:fld>
            <a:endParaRPr lang="en-US"/>
          </a:p>
        </p:txBody>
      </p:sp>
    </p:spTree>
    <p:extLst>
      <p:ext uri="{BB962C8B-B14F-4D97-AF65-F5344CB8AC3E}">
        <p14:creationId xmlns:p14="http://schemas.microsoft.com/office/powerpoint/2010/main" val="2920942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At least a single variable is required to perform clustering analysis. </a:t>
            </a:r>
            <a:r>
              <a:rPr lang="en-AU" sz="1200" b="0" i="0" kern="1200">
                <a:solidFill>
                  <a:schemeClr val="tx1"/>
                </a:solidFill>
                <a:effectLst/>
                <a:latin typeface="+mn-lt"/>
                <a:ea typeface="+mn-ea"/>
                <a:cs typeface="+mn-cs"/>
              </a:rPr>
              <a:t>Clustering analysis with a single variable can be visualized with the help of a histogram.</a:t>
            </a:r>
            <a:endParaRPr lang="en-AU"/>
          </a:p>
        </p:txBody>
      </p:sp>
      <p:sp>
        <p:nvSpPr>
          <p:cNvPr id="4" name="Slide Number Placeholder 3"/>
          <p:cNvSpPr>
            <a:spLocks noGrp="1"/>
          </p:cNvSpPr>
          <p:nvPr>
            <p:ph type="sldNum" sz="quarter" idx="5"/>
          </p:nvPr>
        </p:nvSpPr>
        <p:spPr/>
        <p:txBody>
          <a:bodyPr/>
          <a:lstStyle/>
          <a:p>
            <a:fld id="{B9D06D52-AE12-B74E-B5E1-3ED9C62B5C63}" type="slidenum">
              <a:rPr lang="en-US" smtClean="0"/>
              <a:t>48</a:t>
            </a:fld>
            <a:endParaRPr lang="en-US"/>
          </a:p>
        </p:txBody>
      </p:sp>
    </p:spTree>
    <p:extLst>
      <p:ext uri="{BB962C8B-B14F-4D97-AF65-F5344CB8AC3E}">
        <p14:creationId xmlns:p14="http://schemas.microsoft.com/office/powerpoint/2010/main" val="1786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At least a single variable is required to perform clustering analysis. Clustering analysis with a single variable can be visualized with the help of a histogram.</a:t>
            </a:r>
            <a:endParaRPr lang="en-AU" dirty="0"/>
          </a:p>
        </p:txBody>
      </p:sp>
      <p:sp>
        <p:nvSpPr>
          <p:cNvPr id="4" name="Slide Number Placeholder 3"/>
          <p:cNvSpPr>
            <a:spLocks noGrp="1"/>
          </p:cNvSpPr>
          <p:nvPr>
            <p:ph type="sldNum" sz="quarter" idx="5"/>
          </p:nvPr>
        </p:nvSpPr>
        <p:spPr/>
        <p:txBody>
          <a:bodyPr/>
          <a:lstStyle/>
          <a:p>
            <a:fld id="{B9D06D52-AE12-B74E-B5E1-3ED9C62B5C63}" type="slidenum">
              <a:rPr lang="en-US" smtClean="0"/>
              <a:t>49</a:t>
            </a:fld>
            <a:endParaRPr lang="en-US"/>
          </a:p>
        </p:txBody>
      </p:sp>
    </p:spTree>
    <p:extLst>
      <p:ext uri="{BB962C8B-B14F-4D97-AF65-F5344CB8AC3E}">
        <p14:creationId xmlns:p14="http://schemas.microsoft.com/office/powerpoint/2010/main" val="3346548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D06D52-AE12-B74E-B5E1-3ED9C62B5C63}" type="slidenum">
              <a:rPr lang="en-US" smtClean="0"/>
              <a:t>51</a:t>
            </a:fld>
            <a:endParaRPr lang="en-US"/>
          </a:p>
        </p:txBody>
      </p:sp>
    </p:spTree>
    <p:extLst>
      <p:ext uri="{BB962C8B-B14F-4D97-AF65-F5344CB8AC3E}">
        <p14:creationId xmlns:p14="http://schemas.microsoft.com/office/powerpoint/2010/main" val="2180996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K-means clustering Process</a:t>
            </a:r>
          </a:p>
          <a:p>
            <a:pPr marL="917575" lvl="1">
              <a:buFont typeface="+mj-lt"/>
              <a:buAutoNum type="arabicPeriod"/>
            </a:pPr>
            <a:r>
              <a:rPr lang="en-US" sz="2000" dirty="0"/>
              <a:t>Decide the number of clusters k</a:t>
            </a:r>
          </a:p>
          <a:p>
            <a:pPr marL="917575" lvl="1">
              <a:buFont typeface="+mj-lt"/>
              <a:buAutoNum type="arabicPeriod"/>
            </a:pPr>
            <a:r>
              <a:rPr lang="en-US" sz="2000" dirty="0"/>
              <a:t>Initialize the center of the clusters</a:t>
            </a:r>
          </a:p>
          <a:p>
            <a:pPr marL="917575" lvl="1">
              <a:buFont typeface="+mj-lt"/>
              <a:buAutoNum type="arabicPeriod"/>
            </a:pPr>
            <a:r>
              <a:rPr lang="en-US" sz="2000" dirty="0"/>
              <a:t>Attribute the closest cluster to each data point</a:t>
            </a:r>
          </a:p>
          <a:p>
            <a:pPr marL="917575" lvl="1">
              <a:buFont typeface="+mj-lt"/>
              <a:buAutoNum type="arabicPeriod"/>
            </a:pPr>
            <a:r>
              <a:rPr lang="en-US" sz="2000" dirty="0"/>
              <a:t>Set the position of each cluster to the mean of all data points belonging to that cluster</a:t>
            </a:r>
          </a:p>
          <a:p>
            <a:pPr marL="917575" lvl="1">
              <a:buFont typeface="+mj-lt"/>
              <a:buAutoNum type="arabicPeriod"/>
            </a:pPr>
            <a:r>
              <a:rPr lang="en-US" sz="2000" dirty="0"/>
              <a:t>Repeat steps 2-3 until convergence</a:t>
            </a:r>
          </a:p>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55</a:t>
            </a:fld>
            <a:endParaRPr lang="en-US"/>
          </a:p>
        </p:txBody>
      </p:sp>
    </p:spTree>
    <p:extLst>
      <p:ext uri="{BB962C8B-B14F-4D97-AF65-F5344CB8AC3E}">
        <p14:creationId xmlns:p14="http://schemas.microsoft.com/office/powerpoint/2010/main" val="2638871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step-by-step guide on how to use </a:t>
            </a:r>
            <a:r>
              <a:rPr lang="en-AU" dirty="0" err="1"/>
              <a:t>Octoparse</a:t>
            </a:r>
            <a:r>
              <a:rPr lang="en-AU" dirty="0"/>
              <a:t> to make a crawler to deeply scrape data from each detail web page of the search results without having to know how to code. Yellow pages is use as an example here.</a:t>
            </a:r>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60</a:t>
            </a:fld>
            <a:endParaRPr lang="en-US"/>
          </a:p>
        </p:txBody>
      </p:sp>
    </p:spTree>
    <p:extLst>
      <p:ext uri="{BB962C8B-B14F-4D97-AF65-F5344CB8AC3E}">
        <p14:creationId xmlns:p14="http://schemas.microsoft.com/office/powerpoint/2010/main" val="3635351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to Parse HTML DOM with PHP.</a:t>
            </a:r>
          </a:p>
          <a:p>
            <a:r>
              <a:rPr lang="en-US" dirty="0"/>
              <a:t>SSH access </a:t>
            </a:r>
          </a:p>
        </p:txBody>
      </p:sp>
      <p:sp>
        <p:nvSpPr>
          <p:cNvPr id="4" name="Slide Number Placeholder 3"/>
          <p:cNvSpPr>
            <a:spLocks noGrp="1"/>
          </p:cNvSpPr>
          <p:nvPr>
            <p:ph type="sldNum" sz="quarter" idx="10"/>
          </p:nvPr>
        </p:nvSpPr>
        <p:spPr/>
        <p:txBody>
          <a:bodyPr/>
          <a:lstStyle/>
          <a:p>
            <a:fld id="{B9D06D52-AE12-B74E-B5E1-3ED9C62B5C63}" type="slidenum">
              <a:rPr lang="en-US" smtClean="0"/>
              <a:t>61</a:t>
            </a:fld>
            <a:endParaRPr lang="en-US"/>
          </a:p>
        </p:txBody>
      </p:sp>
    </p:spTree>
    <p:extLst>
      <p:ext uri="{BB962C8B-B14F-4D97-AF65-F5344CB8AC3E}">
        <p14:creationId xmlns:p14="http://schemas.microsoft.com/office/powerpoint/2010/main" val="207036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cleaning, </a:t>
            </a:r>
            <a:r>
              <a:rPr lang="en-AU" sz="1200" b="0" i="0" kern="1200" dirty="0">
                <a:solidFill>
                  <a:schemeClr val="tx1"/>
                </a:solidFill>
                <a:effectLst/>
                <a:latin typeface="+mn-lt"/>
                <a:ea typeface="+mn-ea"/>
                <a:cs typeface="+mn-cs"/>
              </a:rPr>
              <a:t>Compare the respondent's data to his data from previous year</a:t>
            </a:r>
          </a:p>
          <a:p>
            <a:r>
              <a:rPr lang="en-AU" sz="1200" b="0" i="0" kern="1200" dirty="0">
                <a:solidFill>
                  <a:schemeClr val="tx1"/>
                </a:solidFill>
                <a:effectLst/>
                <a:latin typeface="+mn-lt"/>
                <a:ea typeface="+mn-ea"/>
                <a:cs typeface="+mn-cs"/>
              </a:rPr>
              <a:t>Compare the respondent's data to data from similar respondents </a:t>
            </a:r>
          </a:p>
          <a:p>
            <a:r>
              <a:rPr lang="en-AU" sz="1200" b="0" i="0" kern="1200" dirty="0">
                <a:solidFill>
                  <a:schemeClr val="tx1"/>
                </a:solidFill>
                <a:effectLst/>
                <a:latin typeface="+mn-lt"/>
                <a:ea typeface="+mn-ea"/>
                <a:cs typeface="+mn-cs"/>
              </a:rPr>
              <a:t>Data reduction</a:t>
            </a:r>
          </a:p>
          <a:p>
            <a:r>
              <a:rPr lang="en-US" altLang="zh-Hans" sz="1200" b="0" i="0" kern="1200" dirty="0">
                <a:solidFill>
                  <a:schemeClr val="tx1"/>
                </a:solidFill>
                <a:effectLst/>
                <a:latin typeface="+mn-lt"/>
                <a:ea typeface="+mn-ea"/>
                <a:cs typeface="+mn-cs"/>
              </a:rPr>
              <a:t>Data</a:t>
            </a:r>
            <a:r>
              <a:rPr lang="zh-Hans" altLang="en-US" sz="1200" b="0" i="0" kern="1200" dirty="0">
                <a:solidFill>
                  <a:schemeClr val="tx1"/>
                </a:solidFill>
                <a:effectLst/>
                <a:latin typeface="+mn-lt"/>
                <a:ea typeface="+mn-ea"/>
                <a:cs typeface="+mn-cs"/>
              </a:rPr>
              <a:t> </a:t>
            </a:r>
            <a:r>
              <a:rPr lang="en-AU" altLang="zh-Hans" sz="1200" b="0" i="0" kern="1200" dirty="0">
                <a:solidFill>
                  <a:schemeClr val="tx1"/>
                </a:solidFill>
                <a:effectLst/>
                <a:latin typeface="+mn-lt"/>
                <a:ea typeface="+mn-ea"/>
                <a:cs typeface="+mn-cs"/>
              </a:rPr>
              <a:t>wrangling</a:t>
            </a:r>
            <a:endParaRPr lang="en-AU"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8</a:t>
            </a:fld>
            <a:endParaRPr lang="en-US"/>
          </a:p>
        </p:txBody>
      </p:sp>
    </p:spTree>
    <p:extLst>
      <p:ext uri="{BB962C8B-B14F-4D97-AF65-F5344CB8AC3E}">
        <p14:creationId xmlns:p14="http://schemas.microsoft.com/office/powerpoint/2010/main" val="1694187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to Parse HTML DOM with PHP.</a:t>
            </a:r>
          </a:p>
          <a:p>
            <a:r>
              <a:rPr lang="en-US" dirty="0"/>
              <a:t>SSH access </a:t>
            </a:r>
          </a:p>
        </p:txBody>
      </p:sp>
      <p:sp>
        <p:nvSpPr>
          <p:cNvPr id="4" name="Slide Number Placeholder 3"/>
          <p:cNvSpPr>
            <a:spLocks noGrp="1"/>
          </p:cNvSpPr>
          <p:nvPr>
            <p:ph type="sldNum" sz="quarter" idx="10"/>
          </p:nvPr>
        </p:nvSpPr>
        <p:spPr/>
        <p:txBody>
          <a:bodyPr/>
          <a:lstStyle/>
          <a:p>
            <a:fld id="{B9D06D52-AE12-B74E-B5E1-3ED9C62B5C63}" type="slidenum">
              <a:rPr lang="en-US" smtClean="0"/>
              <a:t>62</a:t>
            </a:fld>
            <a:endParaRPr lang="en-US"/>
          </a:p>
        </p:txBody>
      </p:sp>
    </p:spTree>
    <p:extLst>
      <p:ext uri="{BB962C8B-B14F-4D97-AF65-F5344CB8AC3E}">
        <p14:creationId xmlns:p14="http://schemas.microsoft.com/office/powerpoint/2010/main" val="3579953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to Parse HTML DOM with PHP.</a:t>
            </a:r>
          </a:p>
          <a:p>
            <a:r>
              <a:rPr lang="en-US" dirty="0"/>
              <a:t>SSH access </a:t>
            </a:r>
          </a:p>
        </p:txBody>
      </p:sp>
      <p:sp>
        <p:nvSpPr>
          <p:cNvPr id="4" name="Slide Number Placeholder 3"/>
          <p:cNvSpPr>
            <a:spLocks noGrp="1"/>
          </p:cNvSpPr>
          <p:nvPr>
            <p:ph type="sldNum" sz="quarter" idx="10"/>
          </p:nvPr>
        </p:nvSpPr>
        <p:spPr/>
        <p:txBody>
          <a:bodyPr/>
          <a:lstStyle/>
          <a:p>
            <a:fld id="{B9D06D52-AE12-B74E-B5E1-3ED9C62B5C63}" type="slidenum">
              <a:rPr lang="en-US" smtClean="0"/>
              <a:t>63</a:t>
            </a:fld>
            <a:endParaRPr lang="en-US"/>
          </a:p>
        </p:txBody>
      </p:sp>
    </p:spTree>
    <p:extLst>
      <p:ext uri="{BB962C8B-B14F-4D97-AF65-F5344CB8AC3E}">
        <p14:creationId xmlns:p14="http://schemas.microsoft.com/office/powerpoint/2010/main" val="3704029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Parse HTML DOM with PHP.</a:t>
            </a:r>
          </a:p>
          <a:p>
            <a:r>
              <a:rPr lang="en-US" dirty="0"/>
              <a:t>SSH access </a:t>
            </a:r>
          </a:p>
        </p:txBody>
      </p:sp>
      <p:sp>
        <p:nvSpPr>
          <p:cNvPr id="4" name="Slide Number Placeholder 3"/>
          <p:cNvSpPr>
            <a:spLocks noGrp="1"/>
          </p:cNvSpPr>
          <p:nvPr>
            <p:ph type="sldNum" sz="quarter" idx="10"/>
          </p:nvPr>
        </p:nvSpPr>
        <p:spPr/>
        <p:txBody>
          <a:bodyPr/>
          <a:lstStyle/>
          <a:p>
            <a:fld id="{B9D06D52-AE12-B74E-B5E1-3ED9C62B5C63}" type="slidenum">
              <a:rPr lang="en-US" smtClean="0"/>
              <a:t>64</a:t>
            </a:fld>
            <a:endParaRPr lang="en-US"/>
          </a:p>
        </p:txBody>
      </p:sp>
    </p:spTree>
    <p:extLst>
      <p:ext uri="{BB962C8B-B14F-4D97-AF65-F5344CB8AC3E}">
        <p14:creationId xmlns:p14="http://schemas.microsoft.com/office/powerpoint/2010/main" val="1384009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ltLang="ja-JP" dirty="0"/>
          </a:p>
        </p:txBody>
      </p:sp>
      <p:sp>
        <p:nvSpPr>
          <p:cNvPr id="4" name="Slide Number Placeholder 3"/>
          <p:cNvSpPr>
            <a:spLocks noGrp="1"/>
          </p:cNvSpPr>
          <p:nvPr>
            <p:ph type="sldNum" sz="quarter" idx="5"/>
          </p:nvPr>
        </p:nvSpPr>
        <p:spPr/>
        <p:txBody>
          <a:bodyPr/>
          <a:lstStyle/>
          <a:p>
            <a:fld id="{B9D06D52-AE12-B74E-B5E1-3ED9C62B5C63}" type="slidenum">
              <a:rPr lang="en-US" smtClean="0"/>
              <a:t>67</a:t>
            </a:fld>
            <a:endParaRPr lang="en-US"/>
          </a:p>
        </p:txBody>
      </p:sp>
    </p:spTree>
    <p:extLst>
      <p:ext uri="{BB962C8B-B14F-4D97-AF65-F5344CB8AC3E}">
        <p14:creationId xmlns:p14="http://schemas.microsoft.com/office/powerpoint/2010/main" val="502082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Supervised learning is where you have input variables (x) and an output variable (Y) and you use an algorithm to learn the mapping function from the input to the output.</a:t>
            </a:r>
          </a:p>
          <a:p>
            <a:r>
              <a:rPr lang="en-AU" sz="1200" b="0" i="0" kern="1200" dirty="0">
                <a:solidFill>
                  <a:schemeClr val="tx1"/>
                </a:solidFill>
                <a:effectLst/>
                <a:latin typeface="+mn-lt"/>
                <a:ea typeface="+mn-ea"/>
                <a:cs typeface="+mn-cs"/>
              </a:rPr>
              <a:t>The goal is to approximate the mapping function so well that when you have new input data (x) that you can predict the output variables (Y) for that data.</a:t>
            </a:r>
          </a:p>
          <a:p>
            <a:r>
              <a:rPr lang="en-AU" sz="1200" b="0" i="0" kern="1200" dirty="0">
                <a:solidFill>
                  <a:schemeClr val="tx1"/>
                </a:solidFill>
                <a:effectLst/>
                <a:latin typeface="+mn-lt"/>
                <a:ea typeface="+mn-ea"/>
                <a:cs typeface="+mn-cs"/>
              </a:rPr>
              <a:t>Unsupervised learning is where you only have input data (X) and no corresponding output variables.</a:t>
            </a:r>
          </a:p>
          <a:p>
            <a:r>
              <a:rPr lang="en-AU" sz="1200" b="0" i="0" kern="1200" dirty="0">
                <a:solidFill>
                  <a:schemeClr val="tx1"/>
                </a:solidFill>
                <a:effectLst/>
                <a:latin typeface="+mn-lt"/>
                <a:ea typeface="+mn-ea"/>
                <a:cs typeface="+mn-cs"/>
              </a:rPr>
              <a:t>The goal for unsupervised learning is to model the underlying structure or distribution in the data in order to learn more about the data.</a:t>
            </a:r>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10</a:t>
            </a:fld>
            <a:endParaRPr lang="en-US"/>
          </a:p>
        </p:txBody>
      </p:sp>
    </p:spTree>
    <p:extLst>
      <p:ext uri="{BB962C8B-B14F-4D97-AF65-F5344CB8AC3E}">
        <p14:creationId xmlns:p14="http://schemas.microsoft.com/office/powerpoint/2010/main" val="20203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animal</a:t>
            </a:r>
          </a:p>
        </p:txBody>
      </p:sp>
      <p:sp>
        <p:nvSpPr>
          <p:cNvPr id="4" name="Slide Number Placeholder 3"/>
          <p:cNvSpPr>
            <a:spLocks noGrp="1"/>
          </p:cNvSpPr>
          <p:nvPr>
            <p:ph type="sldNum" sz="quarter" idx="10"/>
          </p:nvPr>
        </p:nvSpPr>
        <p:spPr/>
        <p:txBody>
          <a:bodyPr/>
          <a:lstStyle/>
          <a:p>
            <a:fld id="{B9D06D52-AE12-B74E-B5E1-3ED9C62B5C63}" type="slidenum">
              <a:rPr lang="en-US" smtClean="0"/>
              <a:t>15</a:t>
            </a:fld>
            <a:endParaRPr lang="en-US"/>
          </a:p>
        </p:txBody>
      </p:sp>
    </p:spTree>
    <p:extLst>
      <p:ext uri="{BB962C8B-B14F-4D97-AF65-F5344CB8AC3E}">
        <p14:creationId xmlns:p14="http://schemas.microsoft.com/office/powerpoint/2010/main" val="1608980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differentiates human brain from a simple machine. A simple machine is a set of algorithm, which converts input(s) to output(s).</a:t>
            </a:r>
          </a:p>
          <a:p>
            <a:endParaRPr lang="en-AU"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Many types of neural networks are available including Feed Forward Neural Network, Hopfield Neural Network, Simple Recurrent Network , Radial Basis Function Network</a:t>
            </a:r>
          </a:p>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16</a:t>
            </a:fld>
            <a:endParaRPr lang="en-US"/>
          </a:p>
        </p:txBody>
      </p:sp>
    </p:spTree>
    <p:extLst>
      <p:ext uri="{BB962C8B-B14F-4D97-AF65-F5344CB8AC3E}">
        <p14:creationId xmlns:p14="http://schemas.microsoft.com/office/powerpoint/2010/main" val="329810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Like our human brain has millions of neurons in a hierarchy and Network of </a:t>
            </a:r>
            <a:r>
              <a:rPr lang="en-AU" sz="1200" b="1" i="0" kern="1200" dirty="0">
                <a:solidFill>
                  <a:schemeClr val="tx1"/>
                </a:solidFill>
                <a:effectLst/>
                <a:latin typeface="+mn-lt"/>
                <a:ea typeface="+mn-ea"/>
                <a:cs typeface="+mn-cs"/>
              </a:rPr>
              <a:t>neurons</a:t>
            </a:r>
            <a:r>
              <a:rPr lang="en-AU" sz="1200" b="0" i="0" kern="1200" dirty="0">
                <a:solidFill>
                  <a:schemeClr val="tx1"/>
                </a:solidFill>
                <a:effectLst/>
                <a:latin typeface="+mn-lt"/>
                <a:ea typeface="+mn-ea"/>
                <a:cs typeface="+mn-cs"/>
              </a:rPr>
              <a:t> which are interconnected with each other via </a:t>
            </a:r>
            <a:r>
              <a:rPr lang="en-AU" sz="1200" b="1" i="0" kern="1200" dirty="0">
                <a:solidFill>
                  <a:schemeClr val="tx1"/>
                </a:solidFill>
                <a:effectLst/>
                <a:latin typeface="+mn-lt"/>
                <a:ea typeface="+mn-ea"/>
                <a:cs typeface="+mn-cs"/>
              </a:rPr>
              <a:t>Axons</a:t>
            </a:r>
            <a:r>
              <a:rPr lang="en-AU" sz="1200" b="0" i="0" kern="1200" dirty="0">
                <a:solidFill>
                  <a:schemeClr val="tx1"/>
                </a:solidFill>
                <a:effectLst/>
                <a:latin typeface="+mn-lt"/>
                <a:ea typeface="+mn-ea"/>
                <a:cs typeface="+mn-cs"/>
              </a:rPr>
              <a:t> and passes Electrical signals from one layer to another called </a:t>
            </a:r>
            <a:r>
              <a:rPr lang="en-AU" sz="1200" b="1" i="0" kern="1200" dirty="0">
                <a:solidFill>
                  <a:schemeClr val="tx1"/>
                </a:solidFill>
                <a:effectLst/>
                <a:latin typeface="+mn-lt"/>
                <a:ea typeface="+mn-ea"/>
                <a:cs typeface="+mn-cs"/>
              </a:rPr>
              <a:t>synapses. </a:t>
            </a:r>
          </a:p>
          <a:p>
            <a:endParaRPr lang="en-AU" sz="1200" b="1"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Whenever we see, </a:t>
            </a:r>
            <a:r>
              <a:rPr lang="en-AU" sz="1200" b="0" i="0" kern="1200" dirty="0" err="1">
                <a:solidFill>
                  <a:schemeClr val="tx1"/>
                </a:solidFill>
                <a:effectLst/>
                <a:latin typeface="+mn-lt"/>
                <a:ea typeface="+mn-ea"/>
                <a:cs typeface="+mn-cs"/>
              </a:rPr>
              <a:t>hear,feel</a:t>
            </a:r>
            <a:r>
              <a:rPr lang="en-AU" sz="1200" b="0" i="0" kern="1200" dirty="0">
                <a:solidFill>
                  <a:schemeClr val="tx1"/>
                </a:solidFill>
                <a:effectLst/>
                <a:latin typeface="+mn-lt"/>
                <a:ea typeface="+mn-ea"/>
                <a:cs typeface="+mn-cs"/>
              </a:rPr>
              <a:t> and think something a </a:t>
            </a:r>
            <a:r>
              <a:rPr lang="en-AU" sz="1200" b="1" i="0" kern="1200" dirty="0">
                <a:solidFill>
                  <a:schemeClr val="tx1"/>
                </a:solidFill>
                <a:effectLst/>
                <a:latin typeface="+mn-lt"/>
                <a:ea typeface="+mn-ea"/>
                <a:cs typeface="+mn-cs"/>
              </a:rPr>
              <a:t>synapse(electrical impulse)</a:t>
            </a:r>
            <a:r>
              <a:rPr lang="en-AU" sz="1200" b="0" i="0" kern="1200" dirty="0">
                <a:solidFill>
                  <a:schemeClr val="tx1"/>
                </a:solidFill>
                <a:effectLst/>
                <a:latin typeface="+mn-lt"/>
                <a:ea typeface="+mn-ea"/>
                <a:cs typeface="+mn-cs"/>
              </a:rPr>
              <a:t> is fired from one neuron to another in the hierarchy which enables us to learn , remember and memorize things in our daily life since the day we were born.</a:t>
            </a:r>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17</a:t>
            </a:fld>
            <a:endParaRPr lang="en-US"/>
          </a:p>
        </p:txBody>
      </p:sp>
    </p:spTree>
    <p:extLst>
      <p:ext uri="{BB962C8B-B14F-4D97-AF65-F5344CB8AC3E}">
        <p14:creationId xmlns:p14="http://schemas.microsoft.com/office/powerpoint/2010/main" val="3106897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1" kern="1200" dirty="0">
                <a:solidFill>
                  <a:schemeClr val="tx1"/>
                </a:solidFill>
                <a:effectLst/>
                <a:latin typeface="+mn-lt"/>
                <a:ea typeface="+mn-ea"/>
                <a:cs typeface="+mn-cs"/>
              </a:rPr>
              <a:t>Their main purpose is to convert a input signal of a node in a A-NN to an output signal</a:t>
            </a:r>
          </a:p>
          <a:p>
            <a:r>
              <a:rPr lang="en-AU" sz="1200" b="0" i="0" kern="1200" dirty="0">
                <a:solidFill>
                  <a:schemeClr val="tx1"/>
                </a:solidFill>
                <a:effectLst/>
                <a:latin typeface="+mn-lt"/>
                <a:ea typeface="+mn-ea"/>
                <a:cs typeface="+mn-cs"/>
              </a:rPr>
              <a:t>we do the sum of products of inputs(</a:t>
            </a:r>
            <a:r>
              <a:rPr lang="en-AU" sz="1200" b="1" i="0" kern="1200" dirty="0">
                <a:solidFill>
                  <a:schemeClr val="tx1"/>
                </a:solidFill>
                <a:effectLst/>
                <a:latin typeface="+mn-lt"/>
                <a:ea typeface="+mn-ea"/>
                <a:cs typeface="+mn-cs"/>
              </a:rPr>
              <a:t>X</a:t>
            </a:r>
            <a:r>
              <a:rPr lang="en-AU" sz="1200" b="0" i="0" kern="1200" dirty="0">
                <a:solidFill>
                  <a:schemeClr val="tx1"/>
                </a:solidFill>
                <a:effectLst/>
                <a:latin typeface="+mn-lt"/>
                <a:ea typeface="+mn-ea"/>
                <a:cs typeface="+mn-cs"/>
              </a:rPr>
              <a:t>) and their corresponding Weights(</a:t>
            </a:r>
            <a:r>
              <a:rPr lang="en-AU" sz="1200" b="1" i="0" kern="1200" dirty="0">
                <a:solidFill>
                  <a:schemeClr val="tx1"/>
                </a:solidFill>
                <a:effectLst/>
                <a:latin typeface="+mn-lt"/>
                <a:ea typeface="+mn-ea"/>
                <a:cs typeface="+mn-cs"/>
              </a:rPr>
              <a:t>W</a:t>
            </a:r>
            <a:r>
              <a:rPr lang="en-AU" sz="1200" b="0" i="0" kern="1200" dirty="0">
                <a:solidFill>
                  <a:schemeClr val="tx1"/>
                </a:solidFill>
                <a:effectLst/>
                <a:latin typeface="+mn-lt"/>
                <a:ea typeface="+mn-ea"/>
                <a:cs typeface="+mn-cs"/>
              </a:rPr>
              <a:t>) and apply a Activation function </a:t>
            </a:r>
            <a:r>
              <a:rPr lang="en-AU" sz="1200" b="1" i="0" kern="1200" dirty="0">
                <a:solidFill>
                  <a:schemeClr val="tx1"/>
                </a:solidFill>
                <a:effectLst/>
                <a:latin typeface="+mn-lt"/>
                <a:ea typeface="+mn-ea"/>
                <a:cs typeface="+mn-cs"/>
              </a:rPr>
              <a:t>f(x)</a:t>
            </a:r>
            <a:r>
              <a:rPr lang="en-AU" sz="1200" b="0" i="0" kern="1200" dirty="0">
                <a:solidFill>
                  <a:schemeClr val="tx1"/>
                </a:solidFill>
                <a:effectLst/>
                <a:latin typeface="+mn-lt"/>
                <a:ea typeface="+mn-ea"/>
                <a:cs typeface="+mn-cs"/>
              </a:rPr>
              <a:t> to it to get the output of that layer and feed it as an input to the next layer.</a:t>
            </a:r>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18</a:t>
            </a:fld>
            <a:endParaRPr lang="en-US"/>
          </a:p>
        </p:txBody>
      </p:sp>
    </p:spTree>
    <p:extLst>
      <p:ext uri="{BB962C8B-B14F-4D97-AF65-F5344CB8AC3E}">
        <p14:creationId xmlns:p14="http://schemas.microsoft.com/office/powerpoint/2010/main" val="2676140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19</a:t>
            </a:fld>
            <a:endParaRPr lang="en-US"/>
          </a:p>
        </p:txBody>
      </p:sp>
    </p:spTree>
    <p:extLst>
      <p:ext uri="{BB962C8B-B14F-4D97-AF65-F5344CB8AC3E}">
        <p14:creationId xmlns:p14="http://schemas.microsoft.com/office/powerpoint/2010/main" val="4215093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Fitting a neural network involves using a training dataset to update the model weights to create a good mapping of inputs to outputs.</a:t>
            </a:r>
            <a:endParaRPr lang="en-AU" dirty="0"/>
          </a:p>
        </p:txBody>
      </p:sp>
      <p:sp>
        <p:nvSpPr>
          <p:cNvPr id="4" name="Slide Number Placeholder 3"/>
          <p:cNvSpPr>
            <a:spLocks noGrp="1"/>
          </p:cNvSpPr>
          <p:nvPr>
            <p:ph type="sldNum" sz="quarter" idx="5"/>
          </p:nvPr>
        </p:nvSpPr>
        <p:spPr/>
        <p:txBody>
          <a:bodyPr/>
          <a:lstStyle/>
          <a:p>
            <a:fld id="{B9D06D52-AE12-B74E-B5E1-3ED9C62B5C63}" type="slidenum">
              <a:rPr lang="en-US" smtClean="0"/>
              <a:t>22</a:t>
            </a:fld>
            <a:endParaRPr lang="en-US"/>
          </a:p>
        </p:txBody>
      </p:sp>
    </p:spTree>
    <p:extLst>
      <p:ext uri="{BB962C8B-B14F-4D97-AF65-F5344CB8AC3E}">
        <p14:creationId xmlns:p14="http://schemas.microsoft.com/office/powerpoint/2010/main" val="2608790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7058" y="767893"/>
            <a:ext cx="587020" cy="646331"/>
          </a:xfrm>
          <a:prstGeom prst="rect">
            <a:avLst/>
          </a:prstGeom>
          <a:noFill/>
        </p:spPr>
        <p:txBody>
          <a:bodyPr wrap="none" rtlCol="0">
            <a:spAutoFit/>
          </a:bodyPr>
          <a:lstStyle/>
          <a:p>
            <a:r>
              <a:rPr sz="3600" dirty="0">
                <a:solidFill>
                  <a:schemeClr val="bg1"/>
                </a:solidFill>
                <a:sym typeface="Wingdings"/>
              </a:rPr>
              <a:t></a:t>
            </a:r>
            <a:endParaRPr sz="3600" dirty="0">
              <a:solidFill>
                <a:schemeClr val="bg1"/>
              </a:solidFill>
            </a:endParaRPr>
          </a:p>
        </p:txBody>
      </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Rectangle 12"/>
          <p:cNvSpPr/>
          <p:nvPr/>
        </p:nvSpPr>
        <p:spPr>
          <a:xfrm>
            <a:off x="284163" y="5708933"/>
            <a:ext cx="8574087" cy="691868"/>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userDrawn="1"/>
        </p:nvSpPr>
        <p:spPr>
          <a:xfrm>
            <a:off x="286449" y="838862"/>
            <a:ext cx="8574087" cy="106767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Box 15"/>
          <p:cNvSpPr txBox="1"/>
          <p:nvPr userDrawn="1"/>
        </p:nvSpPr>
        <p:spPr>
          <a:xfrm>
            <a:off x="286449" y="449005"/>
            <a:ext cx="7442509" cy="369332"/>
          </a:xfrm>
          <a:prstGeom prst="rect">
            <a:avLst/>
          </a:prstGeom>
          <a:noFill/>
        </p:spPr>
        <p:txBody>
          <a:bodyPr wrap="square" rtlCol="0">
            <a:spAutoFit/>
          </a:bodyPr>
          <a:lstStyle/>
          <a:p>
            <a:r>
              <a:rPr lang="en-US" dirty="0">
                <a:solidFill>
                  <a:schemeClr val="bg1"/>
                </a:solidFill>
                <a:latin typeface="+mn-lt"/>
              </a:rPr>
              <a:t>KIT405 Programming for Intelligent Web Services and Applications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n-US"/>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n-US"/>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n-US"/>
              <a:t>Click icon to add picture</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n-US"/>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260649"/>
            <a:ext cx="8574087" cy="1329074"/>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13" name="TextBox 12"/>
          <p:cNvSpPr txBox="1"/>
          <p:nvPr userDrawn="1"/>
        </p:nvSpPr>
        <p:spPr>
          <a:xfrm>
            <a:off x="286449" y="260649"/>
            <a:ext cx="7442509" cy="369332"/>
          </a:xfrm>
          <a:prstGeom prst="rect">
            <a:avLst/>
          </a:prstGeom>
          <a:noFill/>
        </p:spPr>
        <p:txBody>
          <a:bodyPr wrap="square" rtlCol="0">
            <a:spAutoFit/>
          </a:bodyPr>
          <a:lstStyle/>
          <a:p>
            <a:r>
              <a:rPr lang="en-US" dirty="0">
                <a:solidFill>
                  <a:schemeClr val="bg1"/>
                </a:solidFill>
                <a:latin typeface="+mn-lt"/>
              </a:rPr>
              <a:t>KIT405 Programming for Intelligent Web Services and Applications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251665B-C24A-4702-B522-6A4334602E03}"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a:t>Click icon to add picture</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US" dirty="0"/>
              <a:t>Click to edit Master text styles</a:t>
            </a:r>
          </a:p>
        </p:txBody>
      </p:sp>
      <p:sp>
        <p:nvSpPr>
          <p:cNvPr id="4" name="Date Placeholder 3"/>
          <p:cNvSpPr>
            <a:spLocks noGrp="1"/>
          </p:cNvSpPr>
          <p:nvPr>
            <p:ph type="dt" sz="half" idx="10"/>
          </p:nvPr>
        </p:nvSpPr>
        <p:spPr/>
        <p:txBody>
          <a:bodyPr/>
          <a:lstStyle/>
          <a:p>
            <a:fld id="{4251665B-C24A-4702-B522-6A4334602E03}"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n-US"/>
              <a:t>Click icon to add picture</a:t>
            </a:r>
            <a:endParaRPr/>
          </a:p>
        </p:txBody>
      </p:sp>
      <p:sp>
        <p:nvSpPr>
          <p:cNvPr id="4" name="Date Placeholder 3"/>
          <p:cNvSpPr>
            <a:spLocks noGrp="1"/>
          </p:cNvSpPr>
          <p:nvPr>
            <p:ph type="dt" sz="half" idx="10"/>
          </p:nvPr>
        </p:nvSpPr>
        <p:spPr/>
        <p:txBody>
          <a:bodyPr/>
          <a:lstStyle/>
          <a:p>
            <a:fld id="{4251665B-C24A-4702-B522-6A4334602E03}" type="datetimeFigureOut">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n-US"/>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7" name="Date Placeholder 6"/>
          <p:cNvSpPr>
            <a:spLocks noGrp="1"/>
          </p:cNvSpPr>
          <p:nvPr>
            <p:ph type="dt" sz="half" idx="10"/>
          </p:nvPr>
        </p:nvSpPr>
        <p:spPr/>
        <p:txBody>
          <a:bodyPr/>
          <a:lstStyle/>
          <a:p>
            <a:fld id="{4251665B-C24A-4702-B522-6A4334602E03}" type="datetimeFigureOut">
              <a:rPr lang="en-US" smtClean="0"/>
              <a:t>3/18/2021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251665B-C24A-4702-B522-6A4334602E03}" type="datetimeFigureOut">
              <a:rPr lang="en-US" smtClean="0"/>
              <a:t>3/18/2021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t>3/18/2021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D889E0-CAB2-4699-909D-B9A88D47ACBE}" type="slidenum">
              <a:rPr lang="en-US" smtClean="0"/>
              <a:t>‹#›</a:t>
            </a:fld>
            <a:endParaRPr lang="en-US"/>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923885"/>
            <a:ext cx="8574087" cy="42394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t>3/18/2021</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dirty="0"/>
              <a:t>Click to edit Master title style</a:t>
            </a:r>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Courier New"/>
        <a:buChar char="o"/>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Arial"/>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26.wmf"/><Relationship Id="rId7" Type="http://schemas.openxmlformats.org/officeDocument/2006/relationships/image" Target="../media/image28.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27.wmf"/><Relationship Id="rId4" Type="http://schemas.openxmlformats.org/officeDocument/2006/relationships/oleObject" Target="../embeddings/oleObject10.bin"/><Relationship Id="rId9" Type="http://schemas.openxmlformats.org/officeDocument/2006/relationships/image" Target="../media/image29.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hyperlink" Target="https://www.youtube.com/watch?v=ODyaE96ePNE"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Gqp3l5FKa2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0" y="793826"/>
            <a:ext cx="8096141" cy="965457"/>
          </a:xfrm>
        </p:spPr>
        <p:txBody>
          <a:bodyPr>
            <a:normAutofit/>
          </a:bodyPr>
          <a:lstStyle/>
          <a:p>
            <a:r>
              <a:rPr lang="en-AU" sz="3600" dirty="0"/>
              <a:t>Lecture </a:t>
            </a:r>
            <a:r>
              <a:rPr lang="en-US" altLang="ko-KR" sz="3600" dirty="0"/>
              <a:t>5</a:t>
            </a:r>
            <a:r>
              <a:rPr lang="en-US" sz="3600" dirty="0"/>
              <a:t>– Basics for Artificial Intelligence</a:t>
            </a:r>
          </a:p>
        </p:txBody>
      </p:sp>
      <p:sp>
        <p:nvSpPr>
          <p:cNvPr id="5" name="TextBox 4"/>
          <p:cNvSpPr txBox="1"/>
          <p:nvPr/>
        </p:nvSpPr>
        <p:spPr>
          <a:xfrm>
            <a:off x="6759997" y="5672724"/>
            <a:ext cx="1336713" cy="400110"/>
          </a:xfrm>
          <a:prstGeom prst="rect">
            <a:avLst/>
          </a:prstGeom>
          <a:noFill/>
        </p:spPr>
        <p:txBody>
          <a:bodyPr wrap="none" rtlCol="0">
            <a:spAutoFit/>
          </a:bodyPr>
          <a:lstStyle/>
          <a:p>
            <a:r>
              <a:rPr lang="en-AU" sz="2000" dirty="0">
                <a:solidFill>
                  <a:schemeClr val="bg1"/>
                </a:solidFill>
                <a:latin typeface="+mj-lt"/>
              </a:rPr>
              <a:t>Wenli</a:t>
            </a:r>
            <a:r>
              <a:rPr lang="zh-CN" altLang="en-US" sz="2000" dirty="0">
                <a:solidFill>
                  <a:schemeClr val="bg1"/>
                </a:solidFill>
                <a:latin typeface="+mj-lt"/>
              </a:rPr>
              <a:t> </a:t>
            </a:r>
            <a:r>
              <a:rPr lang="en-AU" altLang="zh-CN" sz="2000" dirty="0">
                <a:solidFill>
                  <a:schemeClr val="bg1"/>
                </a:solidFill>
                <a:latin typeface="+mj-lt"/>
              </a:rPr>
              <a:t>Yang</a:t>
            </a:r>
            <a:endParaRPr lang="en-US" sz="2000" dirty="0">
              <a:solidFill>
                <a:schemeClr val="bg1"/>
              </a:solidFill>
              <a:latin typeface="+mj-lt"/>
            </a:endParaRPr>
          </a:p>
        </p:txBody>
      </p:sp>
      <p:sp>
        <p:nvSpPr>
          <p:cNvPr id="14" name="TextBox 13"/>
          <p:cNvSpPr txBox="1"/>
          <p:nvPr/>
        </p:nvSpPr>
        <p:spPr>
          <a:xfrm>
            <a:off x="5894226" y="6027225"/>
            <a:ext cx="2571217" cy="369332"/>
          </a:xfrm>
          <a:prstGeom prst="rect">
            <a:avLst/>
          </a:prstGeom>
          <a:noFill/>
        </p:spPr>
        <p:txBody>
          <a:bodyPr wrap="none" rtlCol="0">
            <a:spAutoFit/>
          </a:bodyPr>
          <a:lstStyle/>
          <a:p>
            <a:r>
              <a:rPr lang="en-US" dirty="0">
                <a:solidFill>
                  <a:srgbClr val="FFFFFF"/>
                </a:solidFill>
                <a:latin typeface="+mj-lt"/>
              </a:rPr>
              <a:t>yang.wenli@utas.edu.au</a:t>
            </a:r>
          </a:p>
        </p:txBody>
      </p:sp>
      <p:sp>
        <p:nvSpPr>
          <p:cNvPr id="15" name="TextBox 14"/>
          <p:cNvSpPr txBox="1"/>
          <p:nvPr/>
        </p:nvSpPr>
        <p:spPr>
          <a:xfrm>
            <a:off x="1441414" y="4708691"/>
            <a:ext cx="6023329" cy="369332"/>
          </a:xfrm>
          <a:prstGeom prst="rect">
            <a:avLst/>
          </a:prstGeom>
          <a:noFill/>
        </p:spPr>
        <p:txBody>
          <a:bodyPr wrap="none" rtlCol="0">
            <a:spAutoFit/>
          </a:bodyPr>
          <a:lstStyle/>
          <a:p>
            <a:pPr algn="ctr"/>
            <a:r>
              <a:rPr lang="en-AU" b="1" dirty="0">
                <a:solidFill>
                  <a:schemeClr val="bg1">
                    <a:lumMod val="50000"/>
                  </a:schemeClr>
                </a:solidFill>
                <a:latin typeface="+mj-lt"/>
              </a:rPr>
              <a:t>Programming for Intelligent Web Services and Applications</a:t>
            </a:r>
            <a:endParaRPr lang="en-US" b="1" dirty="0">
              <a:solidFill>
                <a:schemeClr val="bg1">
                  <a:lumMod val="50000"/>
                </a:schemeClr>
              </a:solidFill>
              <a:latin typeface="+mj-lt"/>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181660" y="2203388"/>
            <a:ext cx="2505303" cy="2505303"/>
          </a:xfrm>
          <a:prstGeom prst="rect">
            <a:avLst/>
          </a:prstGeom>
        </p:spPr>
      </p:pic>
    </p:spTree>
    <p:extLst>
      <p:ext uri="{BB962C8B-B14F-4D97-AF65-F5344CB8AC3E}">
        <p14:creationId xmlns:p14="http://schemas.microsoft.com/office/powerpoint/2010/main" val="1776436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KDD Process (4): Data Mining</a:t>
            </a:r>
          </a:p>
        </p:txBody>
      </p:sp>
      <p:sp>
        <p:nvSpPr>
          <p:cNvPr id="3" name="Content Placeholder 2"/>
          <p:cNvSpPr>
            <a:spLocks noGrp="1"/>
          </p:cNvSpPr>
          <p:nvPr>
            <p:ph idx="1"/>
          </p:nvPr>
        </p:nvSpPr>
        <p:spPr>
          <a:xfrm>
            <a:off x="284162" y="1923885"/>
            <a:ext cx="5664885" cy="4547392"/>
          </a:xfrm>
        </p:spPr>
        <p:txBody>
          <a:bodyPr>
            <a:normAutofit lnSpcReduction="10000"/>
          </a:bodyPr>
          <a:lstStyle/>
          <a:p>
            <a:pPr marL="0" indent="0">
              <a:buNone/>
            </a:pPr>
            <a:r>
              <a:rPr lang="en-US" b="1" dirty="0"/>
              <a:t>Step 4: Data Mining</a:t>
            </a:r>
            <a:br>
              <a:rPr lang="en-US" b="1" dirty="0"/>
            </a:br>
            <a:r>
              <a:rPr lang="en-US" dirty="0"/>
              <a:t>- use intelligent methods to extract patterns and knowledge from dataset</a:t>
            </a:r>
          </a:p>
          <a:p>
            <a:r>
              <a:rPr lang="en-US" sz="2000" b="1" dirty="0"/>
              <a:t>Now, all training data are ready</a:t>
            </a:r>
          </a:p>
          <a:p>
            <a:pPr lvl="1"/>
            <a:r>
              <a:rPr lang="en-US" sz="1800" dirty="0"/>
              <a:t>Training data: a set of historical data that use for discovering the pattern (knowledge).</a:t>
            </a:r>
            <a:endParaRPr lang="en-US" sz="1800" b="1" dirty="0"/>
          </a:p>
          <a:p>
            <a:r>
              <a:rPr lang="en-US" sz="2000" dirty="0"/>
              <a:t>Data mining Modeling Techniques</a:t>
            </a:r>
          </a:p>
          <a:p>
            <a:pPr marL="917575" lvl="1">
              <a:buFont typeface="+mj-lt"/>
              <a:buAutoNum type="arabicPeriod"/>
            </a:pPr>
            <a:r>
              <a:rPr lang="en-US" sz="1800" dirty="0"/>
              <a:t>Predictive Modeling (Supervised Learning):</a:t>
            </a:r>
            <a:br>
              <a:rPr lang="en-US" sz="1800" dirty="0"/>
            </a:br>
            <a:r>
              <a:rPr lang="en-US" altLang="ja-JP" sz="1600" dirty="0"/>
              <a:t>using some variables to predict unknown or future values of other variables</a:t>
            </a:r>
            <a:endParaRPr lang="en-US" sz="1800" dirty="0"/>
          </a:p>
          <a:p>
            <a:pPr marL="917575" lvl="1">
              <a:buFont typeface="+mj-lt"/>
              <a:buAutoNum type="arabicPeriod"/>
            </a:pPr>
            <a:r>
              <a:rPr lang="en-US" sz="1800" dirty="0"/>
              <a:t>Descriptive Modeling </a:t>
            </a:r>
            <a:r>
              <a:rPr lang="en-US" sz="1600" dirty="0"/>
              <a:t>(Unsupervised Learning)</a:t>
            </a:r>
            <a:br>
              <a:rPr lang="en-US" sz="1600" dirty="0"/>
            </a:br>
            <a:r>
              <a:rPr lang="en-US" sz="1600" dirty="0"/>
              <a:t>finding human-interpretable patterns describing the data</a:t>
            </a:r>
          </a:p>
        </p:txBody>
      </p:sp>
      <p:cxnSp>
        <p:nvCxnSpPr>
          <p:cNvPr id="11" name="Straight Arrow Connector 10"/>
          <p:cNvCxnSpPr>
            <a:endCxn id="8" idx="2"/>
          </p:cNvCxnSpPr>
          <p:nvPr/>
        </p:nvCxnSpPr>
        <p:spPr>
          <a:xfrm flipV="1">
            <a:off x="7406901" y="2194239"/>
            <a:ext cx="623763" cy="9347"/>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6323446" y="2654406"/>
            <a:ext cx="1537150" cy="307777"/>
          </a:xfrm>
          <a:prstGeom prst="rect">
            <a:avLst/>
          </a:prstGeom>
          <a:noFill/>
        </p:spPr>
        <p:txBody>
          <a:bodyPr wrap="none" rtlCol="0">
            <a:spAutoFit/>
          </a:bodyPr>
          <a:lstStyle/>
          <a:p>
            <a:pPr algn="ctr"/>
            <a:r>
              <a:rPr lang="en-US" sz="1400" b="1" dirty="0"/>
              <a:t>Transformed Data</a:t>
            </a:r>
            <a:endParaRPr lang="en-US" sz="1200" b="1" dirty="0"/>
          </a:p>
        </p:txBody>
      </p:sp>
      <p:pic>
        <p:nvPicPr>
          <p:cNvPr id="14" name="Picture 13"/>
          <p:cNvPicPr>
            <a:picLocks noChangeAspect="1"/>
          </p:cNvPicPr>
          <p:nvPr/>
        </p:nvPicPr>
        <p:blipFill>
          <a:blip r:embed="rId3"/>
          <a:stretch>
            <a:fillRect/>
          </a:stretch>
        </p:blipFill>
        <p:spPr>
          <a:xfrm>
            <a:off x="6791339" y="1781429"/>
            <a:ext cx="562875" cy="844313"/>
          </a:xfrm>
          <a:prstGeom prst="rect">
            <a:avLst/>
          </a:prstGeom>
        </p:spPr>
      </p:pic>
      <p:pic>
        <p:nvPicPr>
          <p:cNvPr id="23" name="Picture 22"/>
          <p:cNvPicPr>
            <a:picLocks noChangeAspect="1"/>
          </p:cNvPicPr>
          <p:nvPr/>
        </p:nvPicPr>
        <p:blipFill>
          <a:blip r:embed="rId4"/>
          <a:stretch>
            <a:fillRect/>
          </a:stretch>
        </p:blipFill>
        <p:spPr>
          <a:xfrm>
            <a:off x="8196505" y="1789030"/>
            <a:ext cx="437341" cy="865376"/>
          </a:xfrm>
          <a:prstGeom prst="rect">
            <a:avLst/>
          </a:prstGeom>
        </p:spPr>
      </p:pic>
      <p:sp>
        <p:nvSpPr>
          <p:cNvPr id="24" name="TextBox 23"/>
          <p:cNvSpPr txBox="1"/>
          <p:nvPr/>
        </p:nvSpPr>
        <p:spPr>
          <a:xfrm>
            <a:off x="8030664" y="2652917"/>
            <a:ext cx="737214" cy="307777"/>
          </a:xfrm>
          <a:prstGeom prst="rect">
            <a:avLst/>
          </a:prstGeom>
          <a:noFill/>
        </p:spPr>
        <p:txBody>
          <a:bodyPr wrap="none" rtlCol="0">
            <a:spAutoFit/>
          </a:bodyPr>
          <a:lstStyle/>
          <a:p>
            <a:pPr algn="ctr"/>
            <a:r>
              <a:rPr lang="en-US" sz="1400" b="1" dirty="0"/>
              <a:t>Pattern</a:t>
            </a:r>
            <a:endParaRPr lang="en-US" sz="1200" b="1" dirty="0"/>
          </a:p>
        </p:txBody>
      </p:sp>
      <p:pic>
        <p:nvPicPr>
          <p:cNvPr id="7" name="Picture 6">
            <a:extLst>
              <a:ext uri="{FF2B5EF4-FFF2-40B4-BE49-F238E27FC236}">
                <a16:creationId xmlns:a16="http://schemas.microsoft.com/office/drawing/2014/main" id="{6D34DC81-5C9F-3F49-8638-47AA5D5C1C9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19482" y="3824581"/>
            <a:ext cx="3448892" cy="2535654"/>
          </a:xfrm>
          <a:prstGeom prst="rect">
            <a:avLst/>
          </a:prstGeom>
        </p:spPr>
      </p:pic>
    </p:spTree>
    <p:extLst>
      <p:ext uri="{BB962C8B-B14F-4D97-AF65-F5344CB8AC3E}">
        <p14:creationId xmlns:p14="http://schemas.microsoft.com/office/powerpoint/2010/main" val="647242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KDD Process (5): Pattern Evaluation</a:t>
            </a:r>
          </a:p>
        </p:txBody>
      </p:sp>
      <p:sp>
        <p:nvSpPr>
          <p:cNvPr id="3" name="Content Placeholder 2"/>
          <p:cNvSpPr>
            <a:spLocks noGrp="1"/>
          </p:cNvSpPr>
          <p:nvPr>
            <p:ph idx="1"/>
          </p:nvPr>
        </p:nvSpPr>
        <p:spPr>
          <a:xfrm>
            <a:off x="284163" y="1923885"/>
            <a:ext cx="6039283" cy="4239431"/>
          </a:xfrm>
        </p:spPr>
        <p:txBody>
          <a:bodyPr>
            <a:normAutofit/>
          </a:bodyPr>
          <a:lstStyle/>
          <a:p>
            <a:pPr marL="0" indent="0">
              <a:buNone/>
            </a:pPr>
            <a:r>
              <a:rPr lang="en-US" b="1" dirty="0"/>
              <a:t>Step 5: Pattern Evaluation</a:t>
            </a:r>
            <a:br>
              <a:rPr lang="en-US" b="1" dirty="0"/>
            </a:br>
            <a:r>
              <a:rPr lang="en-US" sz="2000" dirty="0"/>
              <a:t>- evaluate the patterns, which are the results of data mining process.</a:t>
            </a:r>
          </a:p>
          <a:p>
            <a:r>
              <a:rPr lang="en-US" sz="2000" dirty="0"/>
              <a:t>Checking whether the detected pattern from previous step (data mining) contain usable knowledge or not.</a:t>
            </a:r>
          </a:p>
          <a:p>
            <a:r>
              <a:rPr lang="en-US" sz="2000" dirty="0"/>
              <a:t>If the detected pattern is not interesting, it is necessary to fall back on a previous step</a:t>
            </a:r>
          </a:p>
        </p:txBody>
      </p:sp>
      <p:cxnSp>
        <p:nvCxnSpPr>
          <p:cNvPr id="11" name="Straight Arrow Connector 10"/>
          <p:cNvCxnSpPr/>
          <p:nvPr/>
        </p:nvCxnSpPr>
        <p:spPr>
          <a:xfrm flipV="1">
            <a:off x="7406901" y="2194239"/>
            <a:ext cx="623763" cy="9347"/>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pic>
        <p:nvPicPr>
          <p:cNvPr id="23" name="Picture 22"/>
          <p:cNvPicPr>
            <a:picLocks noChangeAspect="1"/>
          </p:cNvPicPr>
          <p:nvPr/>
        </p:nvPicPr>
        <p:blipFill>
          <a:blip r:embed="rId2"/>
          <a:stretch>
            <a:fillRect/>
          </a:stretch>
        </p:blipFill>
        <p:spPr>
          <a:xfrm>
            <a:off x="6877333" y="1790519"/>
            <a:ext cx="437341" cy="865376"/>
          </a:xfrm>
          <a:prstGeom prst="rect">
            <a:avLst/>
          </a:prstGeom>
        </p:spPr>
      </p:pic>
      <p:sp>
        <p:nvSpPr>
          <p:cNvPr id="24" name="TextBox 23"/>
          <p:cNvSpPr txBox="1"/>
          <p:nvPr/>
        </p:nvSpPr>
        <p:spPr>
          <a:xfrm>
            <a:off x="6711492" y="2654406"/>
            <a:ext cx="737214" cy="307777"/>
          </a:xfrm>
          <a:prstGeom prst="rect">
            <a:avLst/>
          </a:prstGeom>
          <a:noFill/>
        </p:spPr>
        <p:txBody>
          <a:bodyPr wrap="none" rtlCol="0">
            <a:spAutoFit/>
          </a:bodyPr>
          <a:lstStyle/>
          <a:p>
            <a:pPr algn="ctr"/>
            <a:r>
              <a:rPr lang="en-US" sz="1400" b="1" dirty="0"/>
              <a:t>Pattern</a:t>
            </a:r>
            <a:endParaRPr lang="en-US" sz="1200" b="1" dirty="0"/>
          </a:p>
        </p:txBody>
      </p:sp>
      <p:sp>
        <p:nvSpPr>
          <p:cNvPr id="12" name="5-Point Star 11"/>
          <p:cNvSpPr/>
          <p:nvPr/>
        </p:nvSpPr>
        <p:spPr>
          <a:xfrm>
            <a:off x="8030664" y="1816484"/>
            <a:ext cx="827586" cy="774204"/>
          </a:xfrm>
          <a:prstGeom prst="star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011769" y="2655895"/>
            <a:ext cx="1018227" cy="307777"/>
          </a:xfrm>
          <a:prstGeom prst="rect">
            <a:avLst/>
          </a:prstGeom>
          <a:noFill/>
        </p:spPr>
        <p:txBody>
          <a:bodyPr wrap="none" rtlCol="0">
            <a:spAutoFit/>
          </a:bodyPr>
          <a:lstStyle/>
          <a:p>
            <a:pPr algn="ctr"/>
            <a:r>
              <a:rPr lang="en-US" altLang="ko-KR" sz="1400" b="1" dirty="0"/>
              <a:t>Knowledge</a:t>
            </a:r>
            <a:endParaRPr lang="en-US" sz="1200" b="1" dirty="0"/>
          </a:p>
        </p:txBody>
      </p:sp>
    </p:spTree>
    <p:extLst>
      <p:ext uri="{BB962C8B-B14F-4D97-AF65-F5344CB8AC3E}">
        <p14:creationId xmlns:p14="http://schemas.microsoft.com/office/powerpoint/2010/main" val="261738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KDD Process with example</a:t>
            </a:r>
          </a:p>
        </p:txBody>
      </p:sp>
      <p:pic>
        <p:nvPicPr>
          <p:cNvPr id="5" name="Picture 4"/>
          <p:cNvPicPr>
            <a:picLocks noChangeAspect="1"/>
          </p:cNvPicPr>
          <p:nvPr/>
        </p:nvPicPr>
        <p:blipFill>
          <a:blip r:embed="rId2"/>
          <a:stretch>
            <a:fillRect/>
          </a:stretch>
        </p:blipFill>
        <p:spPr>
          <a:xfrm>
            <a:off x="508000" y="1784221"/>
            <a:ext cx="8115300" cy="4965700"/>
          </a:xfrm>
          <a:prstGeom prst="rect">
            <a:avLst/>
          </a:prstGeom>
        </p:spPr>
      </p:pic>
      <p:grpSp>
        <p:nvGrpSpPr>
          <p:cNvPr id="6" name="Group 5"/>
          <p:cNvGrpSpPr/>
          <p:nvPr/>
        </p:nvGrpSpPr>
        <p:grpSpPr>
          <a:xfrm>
            <a:off x="4742584" y="4836570"/>
            <a:ext cx="4256166" cy="1913351"/>
            <a:chOff x="4742584" y="4836570"/>
            <a:chExt cx="4256166" cy="1913351"/>
          </a:xfrm>
        </p:grpSpPr>
        <p:sp>
          <p:nvSpPr>
            <p:cNvPr id="13" name="Rectangular Callout 12"/>
            <p:cNvSpPr/>
            <p:nvPr/>
          </p:nvSpPr>
          <p:spPr>
            <a:xfrm>
              <a:off x="4742584" y="4836570"/>
              <a:ext cx="4256166" cy="1913351"/>
            </a:xfrm>
            <a:prstGeom prst="wedgeRectCallout">
              <a:avLst>
                <a:gd name="adj1" fmla="val -118381"/>
                <a:gd name="adj2" fmla="val -21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864189" y="4836570"/>
              <a:ext cx="2215909" cy="369332"/>
            </a:xfrm>
            <a:prstGeom prst="rect">
              <a:avLst/>
            </a:prstGeom>
            <a:noFill/>
          </p:spPr>
          <p:txBody>
            <a:bodyPr wrap="square" rtlCol="0">
              <a:spAutoFit/>
            </a:bodyPr>
            <a:lstStyle/>
            <a:p>
              <a:r>
                <a:rPr lang="en-US" b="1" dirty="0"/>
                <a:t>Data Selection</a:t>
              </a:r>
            </a:p>
          </p:txBody>
        </p:sp>
        <p:sp>
          <p:nvSpPr>
            <p:cNvPr id="15" name="Rectangle 14"/>
            <p:cNvSpPr/>
            <p:nvPr/>
          </p:nvSpPr>
          <p:spPr>
            <a:xfrm>
              <a:off x="4864189" y="6093149"/>
              <a:ext cx="3994061" cy="4997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Select only data source(i.e. latitude, longitude, time)  that needed</a:t>
              </a:r>
            </a:p>
          </p:txBody>
        </p:sp>
        <p:sp>
          <p:nvSpPr>
            <p:cNvPr id="16" name="Rectangle 15"/>
            <p:cNvSpPr/>
            <p:nvPr/>
          </p:nvSpPr>
          <p:spPr>
            <a:xfrm>
              <a:off x="4864189" y="5205902"/>
              <a:ext cx="3994061" cy="5537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Collect the data from location API that can track the user’s location in 30 days</a:t>
              </a:r>
            </a:p>
          </p:txBody>
        </p:sp>
        <p:cxnSp>
          <p:nvCxnSpPr>
            <p:cNvPr id="18" name="Straight Arrow Connector 17"/>
            <p:cNvCxnSpPr>
              <a:stCxn id="16" idx="2"/>
              <a:endCxn id="15" idx="0"/>
            </p:cNvCxnSpPr>
            <p:nvPr/>
          </p:nvCxnSpPr>
          <p:spPr>
            <a:xfrm>
              <a:off x="6861220" y="5759630"/>
              <a:ext cx="0" cy="3335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1" name="Group 20"/>
          <p:cNvGrpSpPr/>
          <p:nvPr/>
        </p:nvGrpSpPr>
        <p:grpSpPr>
          <a:xfrm>
            <a:off x="4733137" y="4836570"/>
            <a:ext cx="4256166" cy="1913351"/>
            <a:chOff x="4742584" y="4836570"/>
            <a:chExt cx="4256166" cy="1913351"/>
          </a:xfrm>
        </p:grpSpPr>
        <p:sp>
          <p:nvSpPr>
            <p:cNvPr id="22" name="Rectangular Callout 21"/>
            <p:cNvSpPr/>
            <p:nvPr/>
          </p:nvSpPr>
          <p:spPr>
            <a:xfrm>
              <a:off x="4742584" y="4836570"/>
              <a:ext cx="4256166" cy="1913351"/>
            </a:xfrm>
            <a:prstGeom prst="wedgeRectCallout">
              <a:avLst>
                <a:gd name="adj1" fmla="val -84320"/>
                <a:gd name="adj2" fmla="val -34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864189" y="4836570"/>
              <a:ext cx="2215909" cy="369332"/>
            </a:xfrm>
            <a:prstGeom prst="rect">
              <a:avLst/>
            </a:prstGeom>
            <a:noFill/>
          </p:spPr>
          <p:txBody>
            <a:bodyPr wrap="square" rtlCol="0">
              <a:spAutoFit/>
            </a:bodyPr>
            <a:lstStyle/>
            <a:p>
              <a:r>
                <a:rPr lang="en-US" b="1" dirty="0"/>
                <a:t>Data Pre-processing</a:t>
              </a:r>
            </a:p>
          </p:txBody>
        </p:sp>
        <p:sp>
          <p:nvSpPr>
            <p:cNvPr id="24" name="Rectangle 23"/>
            <p:cNvSpPr/>
            <p:nvPr/>
          </p:nvSpPr>
          <p:spPr>
            <a:xfrm>
              <a:off x="4864189" y="6093149"/>
              <a:ext cx="3994061" cy="4997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Clean the incorrect value or </a:t>
              </a:r>
              <a:br>
                <a:rPr lang="en-US" dirty="0"/>
              </a:br>
              <a:r>
                <a:rPr lang="en-US" dirty="0"/>
                <a:t>Handle the missing value</a:t>
              </a:r>
            </a:p>
          </p:txBody>
        </p:sp>
        <p:sp>
          <p:nvSpPr>
            <p:cNvPr id="25" name="Rectangle 24"/>
            <p:cNvSpPr/>
            <p:nvPr/>
          </p:nvSpPr>
          <p:spPr>
            <a:xfrm>
              <a:off x="4864189" y="5205902"/>
              <a:ext cx="3994061" cy="5537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If there is any incorrect or missing value in the selected target data </a:t>
              </a:r>
            </a:p>
          </p:txBody>
        </p:sp>
        <p:cxnSp>
          <p:nvCxnSpPr>
            <p:cNvPr id="26" name="Straight Arrow Connector 25"/>
            <p:cNvCxnSpPr>
              <a:stCxn id="25" idx="2"/>
              <a:endCxn id="24" idx="0"/>
            </p:cNvCxnSpPr>
            <p:nvPr/>
          </p:nvCxnSpPr>
          <p:spPr>
            <a:xfrm>
              <a:off x="6861220" y="5759630"/>
              <a:ext cx="0" cy="3335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7" name="Group 26"/>
          <p:cNvGrpSpPr/>
          <p:nvPr/>
        </p:nvGrpSpPr>
        <p:grpSpPr>
          <a:xfrm>
            <a:off x="4745037" y="4836570"/>
            <a:ext cx="4256166" cy="1913351"/>
            <a:chOff x="4742584" y="4836570"/>
            <a:chExt cx="4256166" cy="1913351"/>
          </a:xfrm>
        </p:grpSpPr>
        <p:sp>
          <p:nvSpPr>
            <p:cNvPr id="28" name="Rectangular Callout 27"/>
            <p:cNvSpPr/>
            <p:nvPr/>
          </p:nvSpPr>
          <p:spPr>
            <a:xfrm>
              <a:off x="4742584" y="4836570"/>
              <a:ext cx="4256166" cy="1913351"/>
            </a:xfrm>
            <a:prstGeom prst="wedgeRectCallout">
              <a:avLst>
                <a:gd name="adj1" fmla="val -46039"/>
                <a:gd name="adj2" fmla="val -87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864189" y="4836570"/>
              <a:ext cx="2215909" cy="369332"/>
            </a:xfrm>
            <a:prstGeom prst="rect">
              <a:avLst/>
            </a:prstGeom>
            <a:noFill/>
          </p:spPr>
          <p:txBody>
            <a:bodyPr wrap="square" rtlCol="0">
              <a:spAutoFit/>
            </a:bodyPr>
            <a:lstStyle/>
            <a:p>
              <a:r>
                <a:rPr lang="en-US" b="1" dirty="0"/>
                <a:t>Data Transformation</a:t>
              </a:r>
            </a:p>
          </p:txBody>
        </p:sp>
        <p:sp>
          <p:nvSpPr>
            <p:cNvPr id="30" name="Rectangle 29"/>
            <p:cNvSpPr/>
            <p:nvPr/>
          </p:nvSpPr>
          <p:spPr>
            <a:xfrm>
              <a:off x="4864189" y="6093149"/>
              <a:ext cx="3994061" cy="4997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t>Generalize longitude and latitude data into suburb name or place name </a:t>
              </a:r>
            </a:p>
          </p:txBody>
        </p:sp>
        <p:sp>
          <p:nvSpPr>
            <p:cNvPr id="31" name="Rectangle 30"/>
            <p:cNvSpPr/>
            <p:nvPr/>
          </p:nvSpPr>
          <p:spPr>
            <a:xfrm>
              <a:off x="4864189" y="5205902"/>
              <a:ext cx="3994061" cy="5537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Using longitude and latitude is too complicated </a:t>
              </a:r>
            </a:p>
          </p:txBody>
        </p:sp>
        <p:cxnSp>
          <p:nvCxnSpPr>
            <p:cNvPr id="32" name="Straight Arrow Connector 31"/>
            <p:cNvCxnSpPr>
              <a:stCxn id="31" idx="2"/>
              <a:endCxn id="30" idx="0"/>
            </p:cNvCxnSpPr>
            <p:nvPr/>
          </p:nvCxnSpPr>
          <p:spPr>
            <a:xfrm>
              <a:off x="6861220" y="5759630"/>
              <a:ext cx="0" cy="3335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34" name="Group 33"/>
          <p:cNvGrpSpPr/>
          <p:nvPr/>
        </p:nvGrpSpPr>
        <p:grpSpPr>
          <a:xfrm>
            <a:off x="4745037" y="4837598"/>
            <a:ext cx="4256166" cy="1913351"/>
            <a:chOff x="4742584" y="4836570"/>
            <a:chExt cx="4256166" cy="1913351"/>
          </a:xfrm>
        </p:grpSpPr>
        <p:sp>
          <p:nvSpPr>
            <p:cNvPr id="35" name="Rectangular Callout 34"/>
            <p:cNvSpPr/>
            <p:nvPr/>
          </p:nvSpPr>
          <p:spPr>
            <a:xfrm>
              <a:off x="4742584" y="4836570"/>
              <a:ext cx="4256166" cy="1913351"/>
            </a:xfrm>
            <a:prstGeom prst="wedgeRectCallout">
              <a:avLst>
                <a:gd name="adj1" fmla="val -16198"/>
                <a:gd name="adj2" fmla="val -114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864189" y="4836570"/>
              <a:ext cx="2215909" cy="369332"/>
            </a:xfrm>
            <a:prstGeom prst="rect">
              <a:avLst/>
            </a:prstGeom>
            <a:noFill/>
          </p:spPr>
          <p:txBody>
            <a:bodyPr wrap="square" rtlCol="0">
              <a:spAutoFit/>
            </a:bodyPr>
            <a:lstStyle/>
            <a:p>
              <a:r>
                <a:rPr lang="en-US" b="1" dirty="0"/>
                <a:t>Data Mining</a:t>
              </a:r>
            </a:p>
          </p:txBody>
        </p:sp>
        <p:sp>
          <p:nvSpPr>
            <p:cNvPr id="37" name="Rectangle 36"/>
            <p:cNvSpPr/>
            <p:nvPr/>
          </p:nvSpPr>
          <p:spPr>
            <a:xfrm>
              <a:off x="4864189" y="6093149"/>
              <a:ext cx="3994061" cy="4997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t>Use Data mining techniques to mine the use pattern (knowledge)</a:t>
              </a:r>
            </a:p>
          </p:txBody>
        </p:sp>
        <p:sp>
          <p:nvSpPr>
            <p:cNvPr id="38" name="Rectangle 37"/>
            <p:cNvSpPr/>
            <p:nvPr/>
          </p:nvSpPr>
          <p:spPr>
            <a:xfrm>
              <a:off x="4864189" y="5205902"/>
              <a:ext cx="3994061" cy="5537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Now, the training data is ready</a:t>
              </a:r>
            </a:p>
          </p:txBody>
        </p:sp>
        <p:cxnSp>
          <p:nvCxnSpPr>
            <p:cNvPr id="39" name="Straight Arrow Connector 38"/>
            <p:cNvCxnSpPr>
              <a:stCxn id="38" idx="2"/>
              <a:endCxn id="37" idx="0"/>
            </p:cNvCxnSpPr>
            <p:nvPr/>
          </p:nvCxnSpPr>
          <p:spPr>
            <a:xfrm>
              <a:off x="6861220" y="5759630"/>
              <a:ext cx="0" cy="3335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40" name="Group 39"/>
          <p:cNvGrpSpPr/>
          <p:nvPr/>
        </p:nvGrpSpPr>
        <p:grpSpPr>
          <a:xfrm>
            <a:off x="4735590" y="4837598"/>
            <a:ext cx="4256166" cy="1913351"/>
            <a:chOff x="4742584" y="4836570"/>
            <a:chExt cx="4256166" cy="1913351"/>
          </a:xfrm>
        </p:grpSpPr>
        <p:sp>
          <p:nvSpPr>
            <p:cNvPr id="41" name="Rectangular Callout 40"/>
            <p:cNvSpPr/>
            <p:nvPr/>
          </p:nvSpPr>
          <p:spPr>
            <a:xfrm>
              <a:off x="4742584" y="4836570"/>
              <a:ext cx="4256166" cy="1913351"/>
            </a:xfrm>
            <a:prstGeom prst="wedgeRectCallout">
              <a:avLst>
                <a:gd name="adj1" fmla="val 11232"/>
                <a:gd name="adj2" fmla="val -1381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4864189" y="4836570"/>
              <a:ext cx="2215909" cy="369332"/>
            </a:xfrm>
            <a:prstGeom prst="rect">
              <a:avLst/>
            </a:prstGeom>
            <a:noFill/>
          </p:spPr>
          <p:txBody>
            <a:bodyPr wrap="square" rtlCol="0">
              <a:spAutoFit/>
            </a:bodyPr>
            <a:lstStyle/>
            <a:p>
              <a:r>
                <a:rPr lang="en-US" b="1" dirty="0"/>
                <a:t>Pattern Evaluation</a:t>
              </a:r>
            </a:p>
          </p:txBody>
        </p:sp>
        <p:sp>
          <p:nvSpPr>
            <p:cNvPr id="43" name="Rectangle 42"/>
            <p:cNvSpPr/>
            <p:nvPr/>
          </p:nvSpPr>
          <p:spPr>
            <a:xfrm>
              <a:off x="4864189" y="6093149"/>
              <a:ext cx="3994061" cy="4997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t>Evaluate the discovered pattern</a:t>
              </a:r>
            </a:p>
          </p:txBody>
        </p:sp>
        <p:sp>
          <p:nvSpPr>
            <p:cNvPr id="44" name="Rectangle 43"/>
            <p:cNvSpPr/>
            <p:nvPr/>
          </p:nvSpPr>
          <p:spPr>
            <a:xfrm>
              <a:off x="4864189" y="5205902"/>
              <a:ext cx="3994061" cy="5537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Discovered a pattern using data mining techniques (classification or clustering)</a:t>
              </a:r>
            </a:p>
          </p:txBody>
        </p:sp>
        <p:cxnSp>
          <p:nvCxnSpPr>
            <p:cNvPr id="45" name="Straight Arrow Connector 44"/>
            <p:cNvCxnSpPr>
              <a:stCxn id="44" idx="2"/>
              <a:endCxn id="43" idx="0"/>
            </p:cNvCxnSpPr>
            <p:nvPr/>
          </p:nvCxnSpPr>
          <p:spPr>
            <a:xfrm>
              <a:off x="6861220" y="5759630"/>
              <a:ext cx="0" cy="3335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55153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7"/>
                                        </p:tgtEl>
                                      </p:cBhvr>
                                    </p:animEffect>
                                    <p:set>
                                      <p:cBhvr>
                                        <p:cTn id="32" dur="1" fill="hold">
                                          <p:stCondLst>
                                            <p:cond delay="499"/>
                                          </p:stCondLst>
                                        </p:cTn>
                                        <p:tgtEl>
                                          <p:spTgt spid="2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34"/>
                                        </p:tgtEl>
                                      </p:cBhvr>
                                    </p:animEffect>
                                    <p:set>
                                      <p:cBhvr>
                                        <p:cTn id="42" dur="1" fill="hold">
                                          <p:stCondLst>
                                            <p:cond delay="499"/>
                                          </p:stCondLst>
                                        </p:cTn>
                                        <p:tgtEl>
                                          <p:spTgt spid="3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0"/>
                                        </p:tgtEl>
                                      </p:cBhvr>
                                    </p:animEffect>
                                    <p:set>
                                      <p:cBhvr>
                                        <p:cTn id="52"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KDD Process with example</a:t>
            </a:r>
          </a:p>
        </p:txBody>
      </p:sp>
      <p:sp>
        <p:nvSpPr>
          <p:cNvPr id="3" name="Rectangle 2"/>
          <p:cNvSpPr/>
          <p:nvPr/>
        </p:nvSpPr>
        <p:spPr>
          <a:xfrm>
            <a:off x="2540188" y="3164867"/>
            <a:ext cx="3972421" cy="2255585"/>
          </a:xfrm>
          <a:prstGeom prst="rect">
            <a:avLst/>
          </a:prstGeom>
          <a:solidFill>
            <a:schemeClr val="tx2">
              <a:lumMod val="40000"/>
              <a:lumOff val="60000"/>
            </a:schemeClr>
          </a:solidFill>
          <a:ln>
            <a:solidFill>
              <a:schemeClr val="tx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TextBox 4"/>
          <p:cNvSpPr txBox="1"/>
          <p:nvPr/>
        </p:nvSpPr>
        <p:spPr>
          <a:xfrm>
            <a:off x="2540188" y="3164867"/>
            <a:ext cx="2364536" cy="378280"/>
          </a:xfrm>
          <a:prstGeom prst="rect">
            <a:avLst/>
          </a:prstGeom>
          <a:noFill/>
        </p:spPr>
        <p:txBody>
          <a:bodyPr wrap="square" rtlCol="0">
            <a:spAutoFit/>
          </a:bodyPr>
          <a:lstStyle/>
          <a:p>
            <a:r>
              <a:rPr lang="en-US" b="1" dirty="0"/>
              <a:t>Web Application</a:t>
            </a:r>
          </a:p>
        </p:txBody>
      </p:sp>
      <p:grpSp>
        <p:nvGrpSpPr>
          <p:cNvPr id="7" name="Group 6"/>
          <p:cNvGrpSpPr/>
          <p:nvPr/>
        </p:nvGrpSpPr>
        <p:grpSpPr>
          <a:xfrm>
            <a:off x="7017564" y="2310397"/>
            <a:ext cx="1950036" cy="1377690"/>
            <a:chOff x="7017564" y="2310397"/>
            <a:chExt cx="1950036" cy="1377690"/>
          </a:xfrm>
        </p:grpSpPr>
        <p:sp>
          <p:nvSpPr>
            <p:cNvPr id="4" name="5-Point Star 3"/>
            <p:cNvSpPr/>
            <p:nvPr/>
          </p:nvSpPr>
          <p:spPr>
            <a:xfrm>
              <a:off x="7617253" y="2310397"/>
              <a:ext cx="876190" cy="839411"/>
            </a:xfrm>
            <a:prstGeom prst="star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017564" y="3164867"/>
              <a:ext cx="1950036" cy="523220"/>
            </a:xfrm>
            <a:prstGeom prst="rect">
              <a:avLst/>
            </a:prstGeom>
            <a:noFill/>
          </p:spPr>
          <p:txBody>
            <a:bodyPr wrap="square" rtlCol="0">
              <a:spAutoFit/>
            </a:bodyPr>
            <a:lstStyle/>
            <a:p>
              <a:pPr algn="ctr"/>
              <a:r>
                <a:rPr lang="en-US" altLang="ko-KR" sz="1400" b="1" dirty="0"/>
                <a:t>Knowledge discovered from KDD process</a:t>
              </a:r>
              <a:endParaRPr lang="en-US" sz="1200" b="1" dirty="0"/>
            </a:p>
          </p:txBody>
        </p:sp>
      </p:grpSp>
      <p:sp>
        <p:nvSpPr>
          <p:cNvPr id="8" name="TextBox 7"/>
          <p:cNvSpPr txBox="1"/>
          <p:nvPr/>
        </p:nvSpPr>
        <p:spPr>
          <a:xfrm>
            <a:off x="4198627" y="3164867"/>
            <a:ext cx="2313981" cy="378280"/>
          </a:xfrm>
          <a:prstGeom prst="rect">
            <a:avLst/>
          </a:prstGeom>
          <a:noFill/>
        </p:spPr>
        <p:txBody>
          <a:bodyPr wrap="square" rtlCol="0">
            <a:spAutoFit/>
          </a:bodyPr>
          <a:lstStyle/>
          <a:p>
            <a:r>
              <a:rPr lang="en-US" b="1" u="sng" dirty="0">
                <a:solidFill>
                  <a:srgbClr val="FF0000"/>
                </a:solidFill>
              </a:rPr>
              <a:t>with intelligence </a:t>
            </a:r>
          </a:p>
        </p:txBody>
      </p:sp>
      <p:sp>
        <p:nvSpPr>
          <p:cNvPr id="9" name="Can 8"/>
          <p:cNvSpPr/>
          <p:nvPr/>
        </p:nvSpPr>
        <p:spPr>
          <a:xfrm>
            <a:off x="705605" y="3715414"/>
            <a:ext cx="1205943" cy="115449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a:t>
            </a:r>
          </a:p>
        </p:txBody>
      </p:sp>
      <p:cxnSp>
        <p:nvCxnSpPr>
          <p:cNvPr id="11" name="Straight Arrow Connector 10"/>
          <p:cNvCxnSpPr>
            <a:stCxn id="9" idx="4"/>
            <a:endCxn id="3" idx="1"/>
          </p:cNvCxnSpPr>
          <p:nvPr/>
        </p:nvCxnSpPr>
        <p:spPr>
          <a:xfrm>
            <a:off x="1911548" y="4292660"/>
            <a:ext cx="6286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6512608" y="4292660"/>
            <a:ext cx="6286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7141248" y="3822650"/>
            <a:ext cx="1352195" cy="104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Output</a:t>
            </a:r>
            <a:endParaRPr lang="en-US" dirty="0">
              <a:solidFill>
                <a:schemeClr val="tx1"/>
              </a:solidFill>
            </a:endParaRPr>
          </a:p>
        </p:txBody>
      </p:sp>
      <p:pic>
        <p:nvPicPr>
          <p:cNvPr id="15" name="그림 121"/>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823095" y="3715414"/>
            <a:ext cx="1581125" cy="1673930"/>
          </a:xfrm>
          <a:prstGeom prst="rect">
            <a:avLst/>
          </a:prstGeom>
        </p:spPr>
      </p:pic>
      <p:sp>
        <p:nvSpPr>
          <p:cNvPr id="10" name="TextBox 9"/>
          <p:cNvSpPr txBox="1"/>
          <p:nvPr/>
        </p:nvSpPr>
        <p:spPr>
          <a:xfrm>
            <a:off x="761534" y="5746802"/>
            <a:ext cx="7500521" cy="923330"/>
          </a:xfrm>
          <a:prstGeom prst="rect">
            <a:avLst/>
          </a:prstGeom>
          <a:noFill/>
        </p:spPr>
        <p:txBody>
          <a:bodyPr wrap="none" rtlCol="0">
            <a:spAutoFit/>
          </a:bodyPr>
          <a:lstStyle/>
          <a:p>
            <a:r>
              <a:rPr lang="en-AU" dirty="0"/>
              <a:t>What is the intelligence for system?</a:t>
            </a:r>
          </a:p>
          <a:p>
            <a:r>
              <a:rPr lang="en-AU" b="1" dirty="0"/>
              <a:t>- The pattern (knowledge) that can use for predicting human’s behaviours or</a:t>
            </a:r>
            <a:br>
              <a:rPr lang="en-AU" b="1" dirty="0"/>
            </a:br>
            <a:r>
              <a:rPr lang="en-AU" b="1" dirty="0"/>
              <a:t>recommending human’s decision before the human acts</a:t>
            </a:r>
          </a:p>
        </p:txBody>
      </p:sp>
    </p:spTree>
    <p:extLst>
      <p:ext uri="{BB962C8B-B14F-4D97-AF65-F5344CB8AC3E}">
        <p14:creationId xmlns:p14="http://schemas.microsoft.com/office/powerpoint/2010/main" val="177360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76189E-7 -9.61601E-6 L -0.37817 0.24404 " pathEditMode="relative" ptsTypes="AA">
                                      <p:cBhvr>
                                        <p:cTn id="6" dur="2000" fill="hold"/>
                                        <p:tgtEl>
                                          <p:spTgt spid="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p:cTn id="15" dur="500" fill="hold"/>
                                        <p:tgtEl>
                                          <p:spTgt spid="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8">
                                            <p:txEl>
                                              <p:pRg st="0" end="0"/>
                                            </p:txEl>
                                          </p:spTgt>
                                        </p:tgtEl>
                                        <p:attrNameLst>
                                          <p:attrName>ppt_y</p:attrName>
                                        </p:attrNameLst>
                                      </p:cBhvr>
                                      <p:tavLst>
                                        <p:tav tm="0">
                                          <p:val>
                                            <p:strVal val="#ppt_y"/>
                                          </p:val>
                                        </p:tav>
                                        <p:tav tm="100000">
                                          <p:val>
                                            <p:strVal val="#ppt_y"/>
                                          </p:val>
                                        </p:tav>
                                      </p:tavLst>
                                    </p:anim>
                                    <p:anim calcmode="lin" valueType="num">
                                      <p:cBhvr>
                                        <p:cTn id="17" dur="500" fill="hold"/>
                                        <p:tgtEl>
                                          <p:spTgt spid="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strVal val="#ppt_w*0.70"/>
                                          </p:val>
                                        </p:tav>
                                        <p:tav tm="100000">
                                          <p:val>
                                            <p:strVal val="#ppt_w"/>
                                          </p:val>
                                        </p:tav>
                                      </p:tavLst>
                                    </p:anim>
                                    <p:anim calcmode="lin" valueType="num">
                                      <p:cBhvr>
                                        <p:cTn id="30" dur="1000" fill="hold"/>
                                        <p:tgtEl>
                                          <p:spTgt spid="10"/>
                                        </p:tgtEl>
                                        <p:attrNameLst>
                                          <p:attrName>ppt_h</p:attrName>
                                        </p:attrNameLst>
                                      </p:cBhvr>
                                      <p:tavLst>
                                        <p:tav tm="0">
                                          <p:val>
                                            <p:strVal val="#ppt_h"/>
                                          </p:val>
                                        </p:tav>
                                        <p:tav tm="100000">
                                          <p:val>
                                            <p:strVal val="#ppt_h"/>
                                          </p:val>
                                        </p:tav>
                                      </p:tavLst>
                                    </p:anim>
                                    <p:animEffect transition="in" filter="fade">
                                      <p:cBhvr>
                                        <p:cTn id="3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Mining Technique</a:t>
            </a:r>
          </a:p>
        </p:txBody>
      </p:sp>
      <p:sp>
        <p:nvSpPr>
          <p:cNvPr id="3" name="Content Placeholder 2"/>
          <p:cNvSpPr>
            <a:spLocks noGrp="1"/>
          </p:cNvSpPr>
          <p:nvPr>
            <p:ph idx="1"/>
          </p:nvPr>
        </p:nvSpPr>
        <p:spPr/>
        <p:txBody>
          <a:bodyPr>
            <a:normAutofit/>
          </a:bodyPr>
          <a:lstStyle/>
          <a:p>
            <a:r>
              <a:rPr lang="en-AU" dirty="0"/>
              <a:t>Predictive Modelling</a:t>
            </a:r>
          </a:p>
          <a:p>
            <a:pPr lvl="1"/>
            <a:r>
              <a:rPr lang="en-AU" dirty="0"/>
              <a:t>Have labels for some points</a:t>
            </a:r>
          </a:p>
          <a:p>
            <a:pPr lvl="1"/>
            <a:r>
              <a:rPr lang="en-AU" dirty="0"/>
              <a:t>Want a rule that will accurately assign labels to new points</a:t>
            </a:r>
          </a:p>
          <a:p>
            <a:pPr lvl="1"/>
            <a:r>
              <a:rPr lang="en-AU" b="1" dirty="0"/>
              <a:t>Method: Classification and Forecasting</a:t>
            </a:r>
          </a:p>
          <a:p>
            <a:r>
              <a:rPr lang="en-AU" dirty="0"/>
              <a:t>Descriptive Modelling</a:t>
            </a:r>
          </a:p>
          <a:p>
            <a:pPr lvl="1"/>
            <a:r>
              <a:rPr lang="en-AU" dirty="0"/>
              <a:t>No labels in data</a:t>
            </a:r>
          </a:p>
          <a:p>
            <a:pPr lvl="1"/>
            <a:r>
              <a:rPr lang="en-AU" dirty="0"/>
              <a:t>Group points into clusters based on how “near” they are to one another</a:t>
            </a:r>
          </a:p>
          <a:p>
            <a:pPr lvl="1"/>
            <a:r>
              <a:rPr lang="en-AU" b="1" dirty="0"/>
              <a:t>Method: Clustering </a:t>
            </a:r>
          </a:p>
        </p:txBody>
      </p:sp>
    </p:spTree>
    <p:extLst>
      <p:ext uri="{BB962C8B-B14F-4D97-AF65-F5344CB8AC3E}">
        <p14:creationId xmlns:p14="http://schemas.microsoft.com/office/powerpoint/2010/main" val="2144698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Classification</a:t>
            </a:r>
          </a:p>
        </p:txBody>
      </p:sp>
      <p:sp>
        <p:nvSpPr>
          <p:cNvPr id="3" name="Content Placeholder 2"/>
          <p:cNvSpPr>
            <a:spLocks noGrp="1"/>
          </p:cNvSpPr>
          <p:nvPr>
            <p:ph idx="1"/>
          </p:nvPr>
        </p:nvSpPr>
        <p:spPr/>
        <p:txBody>
          <a:bodyPr>
            <a:normAutofit/>
          </a:bodyPr>
          <a:lstStyle/>
          <a:p>
            <a:r>
              <a:rPr lang="en-US" altLang="ja-JP" dirty="0"/>
              <a:t>Find a model for class attribute as a function of the values of other(predictor) attributes, such that previously unseen records can be assigned a class as accurately as possible.</a:t>
            </a:r>
            <a:endParaRPr lang="en-AU" dirty="0"/>
          </a:p>
          <a:p>
            <a:r>
              <a:rPr lang="en-AU" dirty="0"/>
              <a:t>Most successful classification algorithms are as below:</a:t>
            </a:r>
          </a:p>
          <a:p>
            <a:pPr lvl="1"/>
            <a:r>
              <a:rPr lang="en-AU" dirty="0"/>
              <a:t>Neural Networks</a:t>
            </a:r>
          </a:p>
          <a:p>
            <a:pPr lvl="1"/>
            <a:r>
              <a:rPr lang="en-AU" dirty="0"/>
              <a:t>Nearest Neighbour (Kernel Estimation)</a:t>
            </a:r>
          </a:p>
          <a:p>
            <a:pPr lvl="1"/>
            <a:r>
              <a:rPr lang="en-AU" dirty="0"/>
              <a:t>Decision Tree (Tree-based Classification)</a:t>
            </a:r>
          </a:p>
          <a:p>
            <a:pPr lvl="1"/>
            <a:endParaRPr lang="en-AU" dirty="0"/>
          </a:p>
        </p:txBody>
      </p:sp>
    </p:spTree>
    <p:extLst>
      <p:ext uri="{BB962C8B-B14F-4D97-AF65-F5344CB8AC3E}">
        <p14:creationId xmlns:p14="http://schemas.microsoft.com/office/powerpoint/2010/main" val="1135261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Neural Network</a:t>
            </a:r>
            <a:endParaRPr lang="en-AU" dirty="0"/>
          </a:p>
        </p:txBody>
      </p:sp>
      <p:sp>
        <p:nvSpPr>
          <p:cNvPr id="3" name="Content Placeholder 2"/>
          <p:cNvSpPr>
            <a:spLocks noGrp="1"/>
          </p:cNvSpPr>
          <p:nvPr>
            <p:ph idx="1"/>
          </p:nvPr>
        </p:nvSpPr>
        <p:spPr>
          <a:xfrm>
            <a:off x="284163" y="1923885"/>
            <a:ext cx="8574087" cy="4746510"/>
          </a:xfrm>
        </p:spPr>
        <p:txBody>
          <a:bodyPr>
            <a:normAutofit/>
          </a:bodyPr>
          <a:lstStyle/>
          <a:p>
            <a:r>
              <a:rPr lang="en-AU" dirty="0"/>
              <a:t>Artificial neural network (ANN) is a machine learning approach that models human brain and consists of a number of artificial neurons.</a:t>
            </a:r>
          </a:p>
          <a:p>
            <a:r>
              <a:rPr lang="en-AU" dirty="0"/>
              <a:t>Neuron in ANNs tend to have fewer connections than biological neurons. Each neuron in ANN receives a number of inputs. </a:t>
            </a:r>
          </a:p>
          <a:p>
            <a:r>
              <a:rPr lang="en-AU" dirty="0"/>
              <a:t>Knowledge about the learning task is given in the form of examples called training examples</a:t>
            </a:r>
          </a:p>
          <a:p>
            <a:pPr lvl="1"/>
            <a:r>
              <a:rPr lang="en-AU" dirty="0"/>
              <a:t>Many types of neural networks are available including Feed Forward Neural Network, Hopfield Neural Network, Simple Recurrent Network… Let’s have a look at the</a:t>
            </a:r>
            <a:endParaRPr lang="en-AU" sz="1800" dirty="0"/>
          </a:p>
        </p:txBody>
      </p:sp>
    </p:spTree>
    <p:extLst>
      <p:ext uri="{BB962C8B-B14F-4D97-AF65-F5344CB8AC3E}">
        <p14:creationId xmlns:p14="http://schemas.microsoft.com/office/powerpoint/2010/main" val="350633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Neural Network</a:t>
            </a:r>
            <a:endParaRPr lang="en-AU" dirty="0"/>
          </a:p>
        </p:txBody>
      </p:sp>
      <p:sp>
        <p:nvSpPr>
          <p:cNvPr id="6" name="Rectangle 3">
            <a:extLst>
              <a:ext uri="{FF2B5EF4-FFF2-40B4-BE49-F238E27FC236}">
                <a16:creationId xmlns:a16="http://schemas.microsoft.com/office/drawing/2014/main" id="{94BD155F-4D10-4EA0-B556-FA44DB77FC64}"/>
              </a:ext>
            </a:extLst>
          </p:cNvPr>
          <p:cNvSpPr txBox="1">
            <a:spLocks noChangeArrowheads="1"/>
          </p:cNvSpPr>
          <p:nvPr/>
        </p:nvSpPr>
        <p:spPr>
          <a:xfrm>
            <a:off x="422754" y="1963454"/>
            <a:ext cx="7772400" cy="1143000"/>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Courier New"/>
              <a:buChar char="o"/>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Arial"/>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GB" altLang="en-US"/>
              <a:t>ANNs incorporate the two fundamental components of biological neural nets:</a:t>
            </a:r>
          </a:p>
          <a:p>
            <a:endParaRPr lang="en-GB" altLang="en-US" sz="3600"/>
          </a:p>
        </p:txBody>
      </p:sp>
      <p:pic>
        <p:nvPicPr>
          <p:cNvPr id="7" name="Picture 5" descr="ANN structure">
            <a:extLst>
              <a:ext uri="{FF2B5EF4-FFF2-40B4-BE49-F238E27FC236}">
                <a16:creationId xmlns:a16="http://schemas.microsoft.com/office/drawing/2014/main" id="{ABDFB08A-B543-4D7E-92F6-A9FC4FDA787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l="13725" t="10390" r="11765" b="10947"/>
          <a:stretch>
            <a:fillRect/>
          </a:stretch>
        </p:blipFill>
        <p:spPr bwMode="auto">
          <a:xfrm>
            <a:off x="4613754" y="2801654"/>
            <a:ext cx="4038600" cy="3730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6">
            <a:extLst>
              <a:ext uri="{FF2B5EF4-FFF2-40B4-BE49-F238E27FC236}">
                <a16:creationId xmlns:a16="http://schemas.microsoft.com/office/drawing/2014/main" id="{74ECF9F1-91A0-4A0C-A169-154C05B6551E}"/>
              </a:ext>
            </a:extLst>
          </p:cNvPr>
          <p:cNvSpPr txBox="1">
            <a:spLocks noChangeArrowheads="1"/>
          </p:cNvSpPr>
          <p:nvPr/>
        </p:nvSpPr>
        <p:spPr bwMode="auto">
          <a:xfrm>
            <a:off x="422754" y="3716054"/>
            <a:ext cx="3962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imes New Roman" panose="02020603050405020304" pitchFamily="18" charset="0"/>
              </a:defRPr>
            </a:lvl1pPr>
            <a:lvl2pPr marL="914400" indent="-457200" algn="l">
              <a:spcBef>
                <a:spcPct val="0"/>
              </a:spcBef>
              <a:defRPr sz="2400">
                <a:solidFill>
                  <a:schemeClr val="tx1"/>
                </a:solidFill>
                <a:latin typeface="Times New Roman" panose="02020603050405020304" pitchFamily="18" charset="0"/>
              </a:defRPr>
            </a:lvl2pPr>
            <a:lvl3pPr marL="1371600" indent="-457200" algn="l">
              <a:spcBef>
                <a:spcPct val="0"/>
              </a:spcBef>
              <a:defRPr sz="2400">
                <a:solidFill>
                  <a:schemeClr val="tx1"/>
                </a:solidFill>
                <a:latin typeface="Times New Roman" panose="02020603050405020304" pitchFamily="18" charset="0"/>
              </a:defRPr>
            </a:lvl3pPr>
            <a:lvl4pPr marL="1828800" indent="-457200" algn="l">
              <a:spcBef>
                <a:spcPct val="0"/>
              </a:spcBef>
              <a:defRPr sz="2400">
                <a:solidFill>
                  <a:schemeClr val="tx1"/>
                </a:solidFill>
                <a:latin typeface="Times New Roman" panose="02020603050405020304" pitchFamily="18" charset="0"/>
              </a:defRPr>
            </a:lvl4pPr>
            <a:lvl5pPr marL="2286000" indent="-457200" algn="l">
              <a:spcBef>
                <a:spcPct val="0"/>
              </a:spcBef>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FontTx/>
              <a:buAutoNum type="arabicPeriod"/>
            </a:pPr>
            <a:r>
              <a:rPr lang="en-GB" altLang="en-US" sz="2800">
                <a:latin typeface="Arial" panose="020B0604020202020204" pitchFamily="34" charset="0"/>
              </a:rPr>
              <a:t> Neurones (nodes)</a:t>
            </a:r>
          </a:p>
          <a:p>
            <a:pPr>
              <a:spcBef>
                <a:spcPct val="50000"/>
              </a:spcBef>
              <a:buFontTx/>
              <a:buAutoNum type="arabicPeriod"/>
            </a:pPr>
            <a:r>
              <a:rPr lang="en-GB" altLang="en-US" sz="2800">
                <a:latin typeface="Arial" panose="020B0604020202020204" pitchFamily="34" charset="0"/>
              </a:rPr>
              <a:t> Synapses (weights)</a:t>
            </a:r>
          </a:p>
        </p:txBody>
      </p:sp>
    </p:spTree>
    <p:extLst>
      <p:ext uri="{BB962C8B-B14F-4D97-AF65-F5344CB8AC3E}">
        <p14:creationId xmlns:p14="http://schemas.microsoft.com/office/powerpoint/2010/main" val="505850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Neural Network</a:t>
            </a:r>
            <a:endParaRPr lang="en-AU" dirty="0"/>
          </a:p>
        </p:txBody>
      </p:sp>
      <p:graphicFrame>
        <p:nvGraphicFramePr>
          <p:cNvPr id="9" name="Object 4">
            <a:extLst>
              <a:ext uri="{FF2B5EF4-FFF2-40B4-BE49-F238E27FC236}">
                <a16:creationId xmlns:a16="http://schemas.microsoft.com/office/drawing/2014/main" id="{2F7F94F5-0083-4785-9CE3-83E6185FE966}"/>
              </a:ext>
            </a:extLst>
          </p:cNvPr>
          <p:cNvGraphicFramePr>
            <a:graphicFrameLocks noChangeAspect="1"/>
          </p:cNvGraphicFramePr>
          <p:nvPr>
            <p:extLst>
              <p:ext uri="{D42A27DB-BD31-4B8C-83A1-F6EECF244321}">
                <p14:modId xmlns:p14="http://schemas.microsoft.com/office/powerpoint/2010/main" val="3269942725"/>
              </p:ext>
            </p:extLst>
          </p:nvPr>
        </p:nvGraphicFramePr>
        <p:xfrm>
          <a:off x="517743" y="2010801"/>
          <a:ext cx="6609566" cy="2260347"/>
        </p:xfrm>
        <a:graphic>
          <a:graphicData uri="http://schemas.openxmlformats.org/presentationml/2006/ole">
            <mc:AlternateContent xmlns:mc="http://schemas.openxmlformats.org/markup-compatibility/2006">
              <mc:Choice xmlns:v="urn:schemas-microsoft-com:vml" Requires="v">
                <p:oleObj name="Bitmap Image" r:id="rId3" imgW="5114286" imgH="2190476" progId="Paint.Picture">
                  <p:embed/>
                </p:oleObj>
              </mc:Choice>
              <mc:Fallback>
                <p:oleObj name="Bitmap Image" r:id="rId3" imgW="5114286" imgH="2190476" progId="Paint.Picture">
                  <p:embed/>
                  <p:pic>
                    <p:nvPicPr>
                      <p:cNvPr id="217092" name="Object 4">
                        <a:extLst>
                          <a:ext uri="{FF2B5EF4-FFF2-40B4-BE49-F238E27FC236}">
                            <a16:creationId xmlns:a16="http://schemas.microsoft.com/office/drawing/2014/main" id="{3E4A1BB9-AA98-4589-B5FD-3F14404E3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43" y="2010801"/>
                        <a:ext cx="6609566" cy="2260347"/>
                      </a:xfrm>
                      <a:prstGeom prst="rect">
                        <a:avLst/>
                      </a:prstGeom>
                      <a:noFill/>
                      <a:ln w="9525">
                        <a:solidFill>
                          <a:srgbClr val="000000"/>
                        </a:solidFill>
                        <a:miter lim="800000"/>
                        <a:headEnd/>
                        <a:tailEnd/>
                      </a:ln>
                    </p:spPr>
                  </p:pic>
                </p:oleObj>
              </mc:Fallback>
            </mc:AlternateContent>
          </a:graphicData>
        </a:graphic>
      </p:graphicFrame>
      <p:graphicFrame>
        <p:nvGraphicFramePr>
          <p:cNvPr id="10" name="Object 6">
            <a:extLst>
              <a:ext uri="{FF2B5EF4-FFF2-40B4-BE49-F238E27FC236}">
                <a16:creationId xmlns:a16="http://schemas.microsoft.com/office/drawing/2014/main" id="{46763A2B-73E6-4802-B035-E06E4D4532AF}"/>
              </a:ext>
            </a:extLst>
          </p:cNvPr>
          <p:cNvGraphicFramePr>
            <a:graphicFrameLocks noChangeAspect="1"/>
          </p:cNvGraphicFramePr>
          <p:nvPr>
            <p:extLst>
              <p:ext uri="{D42A27DB-BD31-4B8C-83A1-F6EECF244321}">
                <p14:modId xmlns:p14="http://schemas.microsoft.com/office/powerpoint/2010/main" val="3981420226"/>
              </p:ext>
            </p:extLst>
          </p:nvPr>
        </p:nvGraphicFramePr>
        <p:xfrm>
          <a:off x="517743" y="4465875"/>
          <a:ext cx="2005013" cy="612775"/>
        </p:xfrm>
        <a:graphic>
          <a:graphicData uri="http://schemas.openxmlformats.org/presentationml/2006/ole">
            <mc:AlternateContent xmlns:mc="http://schemas.openxmlformats.org/markup-compatibility/2006">
              <mc:Choice xmlns:v="urn:schemas-microsoft-com:vml" Requires="v">
                <p:oleObj r:id="rId5" imgW="914400" imgH="279360" progId="">
                  <p:embed/>
                </p:oleObj>
              </mc:Choice>
              <mc:Fallback>
                <p:oleObj r:id="rId5" imgW="914400" imgH="279360" progId="">
                  <p:embed/>
                  <p:pic>
                    <p:nvPicPr>
                      <p:cNvPr id="217094" name="Object 6">
                        <a:extLst>
                          <a:ext uri="{FF2B5EF4-FFF2-40B4-BE49-F238E27FC236}">
                            <a16:creationId xmlns:a16="http://schemas.microsoft.com/office/drawing/2014/main" id="{49ABB679-49F5-478F-8A20-7EEB7DD553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743" y="4465875"/>
                        <a:ext cx="2005013" cy="612775"/>
                      </a:xfrm>
                      <a:prstGeom prst="rect">
                        <a:avLst/>
                      </a:prstGeom>
                      <a:solidFill>
                        <a:srgbClr val="FFFFFF"/>
                      </a:solidFill>
                      <a:ln>
                        <a:noFill/>
                      </a:ln>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3" name="Rectangle 2">
            <a:extLst>
              <a:ext uri="{FF2B5EF4-FFF2-40B4-BE49-F238E27FC236}">
                <a16:creationId xmlns:a16="http://schemas.microsoft.com/office/drawing/2014/main" id="{DFBE8DF9-1E5A-4689-9726-60F5B6E4A5C7}"/>
              </a:ext>
            </a:extLst>
          </p:cNvPr>
          <p:cNvSpPr/>
          <p:nvPr/>
        </p:nvSpPr>
        <p:spPr>
          <a:xfrm>
            <a:off x="2962404" y="4529942"/>
            <a:ext cx="6031283" cy="1938992"/>
          </a:xfrm>
          <a:prstGeom prst="rect">
            <a:avLst/>
          </a:prstGeom>
        </p:spPr>
        <p:txBody>
          <a:bodyPr wrap="square">
            <a:spAutoFit/>
          </a:bodyPr>
          <a:lstStyle/>
          <a:p>
            <a:pPr>
              <a:tabLst>
                <a:tab pos="952500" algn="l"/>
              </a:tabLst>
            </a:pPr>
            <a:r>
              <a:rPr lang="en-US" altLang="en-US" sz="2400" b="1" dirty="0" err="1">
                <a:solidFill>
                  <a:schemeClr val="tx2">
                    <a:lumMod val="50000"/>
                  </a:schemeClr>
                </a:solidFill>
              </a:rPr>
              <a:t>a</a:t>
            </a:r>
            <a:r>
              <a:rPr lang="en-US" altLang="en-US" sz="2400" b="1" baseline="-25000" dirty="0" err="1">
                <a:solidFill>
                  <a:schemeClr val="tx2">
                    <a:lumMod val="50000"/>
                  </a:schemeClr>
                </a:solidFill>
              </a:rPr>
              <a:t>j</a:t>
            </a:r>
            <a:r>
              <a:rPr lang="en-US" altLang="en-US" sz="2400" b="1" dirty="0">
                <a:solidFill>
                  <a:schemeClr val="tx2">
                    <a:lumMod val="50000"/>
                  </a:schemeClr>
                </a:solidFill>
              </a:rPr>
              <a:t>	:Activation value of unit j</a:t>
            </a:r>
          </a:p>
          <a:p>
            <a:pPr>
              <a:tabLst>
                <a:tab pos="952500" algn="l"/>
              </a:tabLst>
            </a:pPr>
            <a:r>
              <a:rPr lang="en-US" altLang="en-US" sz="2400" b="1" dirty="0" err="1">
                <a:solidFill>
                  <a:schemeClr val="tx2">
                    <a:lumMod val="50000"/>
                  </a:schemeClr>
                </a:solidFill>
              </a:rPr>
              <a:t>w</a:t>
            </a:r>
            <a:r>
              <a:rPr lang="en-US" altLang="en-US" sz="2400" b="1" baseline="-25000" dirty="0" err="1">
                <a:solidFill>
                  <a:schemeClr val="tx2">
                    <a:lumMod val="50000"/>
                  </a:schemeClr>
                </a:solidFill>
              </a:rPr>
              <a:t>j,I</a:t>
            </a:r>
            <a:r>
              <a:rPr lang="en-US" altLang="en-US" sz="2400" b="1" dirty="0">
                <a:solidFill>
                  <a:schemeClr val="tx2">
                    <a:lumMod val="50000"/>
                  </a:schemeClr>
                </a:solidFill>
              </a:rPr>
              <a:t>	:Weight on the link from unit j to unit </a:t>
            </a:r>
            <a:r>
              <a:rPr lang="en-US" altLang="en-US" sz="2400" b="1" dirty="0" err="1">
                <a:solidFill>
                  <a:schemeClr val="tx2">
                    <a:lumMod val="50000"/>
                  </a:schemeClr>
                </a:solidFill>
              </a:rPr>
              <a:t>i</a:t>
            </a:r>
            <a:endParaRPr lang="en-US" altLang="en-US" sz="2400" b="1" dirty="0">
              <a:solidFill>
                <a:schemeClr val="tx2">
                  <a:lumMod val="50000"/>
                </a:schemeClr>
              </a:solidFill>
            </a:endParaRPr>
          </a:p>
          <a:p>
            <a:pPr>
              <a:tabLst>
                <a:tab pos="952500" algn="l"/>
              </a:tabLst>
            </a:pPr>
            <a:r>
              <a:rPr lang="en-US" altLang="en-US" sz="2400" b="1" dirty="0" err="1">
                <a:solidFill>
                  <a:schemeClr val="tx2">
                    <a:lumMod val="50000"/>
                  </a:schemeClr>
                </a:solidFill>
              </a:rPr>
              <a:t>in</a:t>
            </a:r>
            <a:r>
              <a:rPr lang="en-US" altLang="en-US" sz="2400" b="1" baseline="-25000" dirty="0" err="1">
                <a:solidFill>
                  <a:schemeClr val="tx2">
                    <a:lumMod val="50000"/>
                  </a:schemeClr>
                </a:solidFill>
              </a:rPr>
              <a:t>I</a:t>
            </a:r>
            <a:r>
              <a:rPr lang="en-US" altLang="en-US" sz="2400" b="1" dirty="0">
                <a:solidFill>
                  <a:schemeClr val="tx2">
                    <a:lumMod val="50000"/>
                  </a:schemeClr>
                </a:solidFill>
              </a:rPr>
              <a:t>	:Weighted sum of inputs to unit </a:t>
            </a:r>
            <a:r>
              <a:rPr lang="en-US" altLang="en-US" sz="2400" b="1" dirty="0" err="1">
                <a:solidFill>
                  <a:schemeClr val="tx2">
                    <a:lumMod val="50000"/>
                  </a:schemeClr>
                </a:solidFill>
              </a:rPr>
              <a:t>i</a:t>
            </a:r>
            <a:endParaRPr lang="en-US" altLang="en-US" sz="2400" b="1" dirty="0">
              <a:solidFill>
                <a:schemeClr val="tx2">
                  <a:lumMod val="50000"/>
                </a:schemeClr>
              </a:solidFill>
            </a:endParaRPr>
          </a:p>
          <a:p>
            <a:pPr>
              <a:tabLst>
                <a:tab pos="952500" algn="l"/>
              </a:tabLst>
            </a:pPr>
            <a:r>
              <a:rPr lang="en-US" altLang="en-US" sz="2400" b="1" dirty="0" err="1">
                <a:solidFill>
                  <a:schemeClr val="tx2">
                    <a:lumMod val="50000"/>
                  </a:schemeClr>
                </a:solidFill>
              </a:rPr>
              <a:t>a</a:t>
            </a:r>
            <a:r>
              <a:rPr lang="en-US" altLang="en-US" sz="2400" b="1" baseline="-25000" dirty="0" err="1">
                <a:solidFill>
                  <a:schemeClr val="tx2">
                    <a:lumMod val="50000"/>
                  </a:schemeClr>
                </a:solidFill>
              </a:rPr>
              <a:t>I</a:t>
            </a:r>
            <a:r>
              <a:rPr lang="en-US" altLang="en-US" sz="2400" b="1" dirty="0">
                <a:solidFill>
                  <a:schemeClr val="tx2">
                    <a:lumMod val="50000"/>
                  </a:schemeClr>
                </a:solidFill>
              </a:rPr>
              <a:t>	:Activation value of unit </a:t>
            </a:r>
            <a:r>
              <a:rPr lang="en-US" altLang="en-US" sz="2400" b="1" dirty="0" err="1">
                <a:solidFill>
                  <a:schemeClr val="tx2">
                    <a:lumMod val="50000"/>
                  </a:schemeClr>
                </a:solidFill>
              </a:rPr>
              <a:t>i</a:t>
            </a:r>
            <a:endParaRPr lang="en-US" altLang="en-US" sz="2400" b="1" dirty="0">
              <a:solidFill>
                <a:schemeClr val="tx2">
                  <a:lumMod val="50000"/>
                </a:schemeClr>
              </a:solidFill>
            </a:endParaRPr>
          </a:p>
          <a:p>
            <a:pPr>
              <a:tabLst>
                <a:tab pos="952500" algn="l"/>
              </a:tabLst>
            </a:pPr>
            <a:r>
              <a:rPr lang="en-US" altLang="en-US" sz="2400" b="1" dirty="0">
                <a:solidFill>
                  <a:schemeClr val="tx2">
                    <a:lumMod val="50000"/>
                  </a:schemeClr>
                </a:solidFill>
              </a:rPr>
              <a:t>g	:Activation function</a:t>
            </a:r>
            <a:endParaRPr lang="en-GB" altLang="en-US" sz="2400" b="1" dirty="0">
              <a:solidFill>
                <a:schemeClr val="tx2">
                  <a:lumMod val="50000"/>
                </a:schemeClr>
              </a:solidFill>
            </a:endParaRPr>
          </a:p>
        </p:txBody>
      </p:sp>
    </p:spTree>
    <p:extLst>
      <p:ext uri="{BB962C8B-B14F-4D97-AF65-F5344CB8AC3E}">
        <p14:creationId xmlns:p14="http://schemas.microsoft.com/office/powerpoint/2010/main" val="211269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endParaRPr lang="en-AU" dirty="0"/>
          </a:p>
        </p:txBody>
      </p:sp>
      <p:graphicFrame>
        <p:nvGraphicFramePr>
          <p:cNvPr id="6" name="Object 6">
            <a:extLst>
              <a:ext uri="{FF2B5EF4-FFF2-40B4-BE49-F238E27FC236}">
                <a16:creationId xmlns:a16="http://schemas.microsoft.com/office/drawing/2014/main" id="{83AAD9F8-58EE-44D8-9A9E-F245E632DB93}"/>
              </a:ext>
            </a:extLst>
          </p:cNvPr>
          <p:cNvGraphicFramePr>
            <a:graphicFrameLocks noChangeAspect="1"/>
          </p:cNvGraphicFramePr>
          <p:nvPr>
            <p:extLst>
              <p:ext uri="{D42A27DB-BD31-4B8C-83A1-F6EECF244321}">
                <p14:modId xmlns:p14="http://schemas.microsoft.com/office/powerpoint/2010/main" val="635709893"/>
              </p:ext>
            </p:extLst>
          </p:nvPr>
        </p:nvGraphicFramePr>
        <p:xfrm>
          <a:off x="329069" y="1855939"/>
          <a:ext cx="8297188" cy="2885978"/>
        </p:xfrm>
        <a:graphic>
          <a:graphicData uri="http://schemas.openxmlformats.org/presentationml/2006/ole">
            <mc:AlternateContent xmlns:mc="http://schemas.openxmlformats.org/markup-compatibility/2006">
              <mc:Choice xmlns:v="urn:schemas-microsoft-com:vml" Requires="v">
                <p:oleObj name="Bitmap Image" r:id="rId3" imgW="6990476" imgH="3057143" progId="Paint.Picture">
                  <p:embed/>
                </p:oleObj>
              </mc:Choice>
              <mc:Fallback>
                <p:oleObj name="Bitmap Image" r:id="rId3" imgW="6990476" imgH="3057143" progId="Paint.Picture">
                  <p:embed/>
                  <p:pic>
                    <p:nvPicPr>
                      <p:cNvPr id="218118" name="Object 6">
                        <a:extLst>
                          <a:ext uri="{FF2B5EF4-FFF2-40B4-BE49-F238E27FC236}">
                            <a16:creationId xmlns:a16="http://schemas.microsoft.com/office/drawing/2014/main" id="{F0AB55F5-EE56-4F1D-AAAE-3991BCC489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69" y="1855939"/>
                        <a:ext cx="8297188" cy="2885978"/>
                      </a:xfrm>
                      <a:prstGeom prst="rect">
                        <a:avLst/>
                      </a:prstGeom>
                      <a:noFill/>
                      <a:ln w="9525">
                        <a:solidFill>
                          <a:srgbClr val="FFFFFF"/>
                        </a:solidFill>
                        <a:miter lim="800000"/>
                        <a:headEnd/>
                        <a:tailEnd/>
                      </a:ln>
                    </p:spPr>
                  </p:pic>
                </p:oleObj>
              </mc:Fallback>
            </mc:AlternateContent>
          </a:graphicData>
        </a:graphic>
      </p:graphicFrame>
      <p:sp>
        <p:nvSpPr>
          <p:cNvPr id="4" name="Rectangle 3">
            <a:extLst>
              <a:ext uri="{FF2B5EF4-FFF2-40B4-BE49-F238E27FC236}">
                <a16:creationId xmlns:a16="http://schemas.microsoft.com/office/drawing/2014/main" id="{317CFD0F-0564-4E6E-9465-7E75E676E9CC}"/>
              </a:ext>
            </a:extLst>
          </p:cNvPr>
          <p:cNvSpPr/>
          <p:nvPr/>
        </p:nvSpPr>
        <p:spPr>
          <a:xfrm>
            <a:off x="1935271" y="4883105"/>
            <a:ext cx="6690986" cy="1200329"/>
          </a:xfrm>
          <a:prstGeom prst="rect">
            <a:avLst/>
          </a:prstGeom>
        </p:spPr>
        <p:txBody>
          <a:bodyPr wrap="square">
            <a:spAutoFit/>
          </a:bodyPr>
          <a:lstStyle/>
          <a:p>
            <a:pPr>
              <a:tabLst>
                <a:tab pos="952500" algn="l"/>
              </a:tabLst>
            </a:pPr>
            <a:r>
              <a:rPr lang="en-US" altLang="en-US" sz="2400" b="1" dirty="0" err="1">
                <a:solidFill>
                  <a:schemeClr val="tx2">
                    <a:lumMod val="50000"/>
                  </a:schemeClr>
                </a:solidFill>
              </a:rPr>
              <a:t>Step</a:t>
            </a:r>
            <a:r>
              <a:rPr lang="en-US" altLang="en-US" sz="2400" b="1" baseline="-25000" dirty="0" err="1">
                <a:solidFill>
                  <a:schemeClr val="tx2">
                    <a:lumMod val="50000"/>
                  </a:schemeClr>
                </a:solidFill>
              </a:rPr>
              <a:t>t</a:t>
            </a:r>
            <a:r>
              <a:rPr lang="en-US" altLang="en-US" sz="2400" b="1" dirty="0">
                <a:solidFill>
                  <a:schemeClr val="tx2">
                    <a:lumMod val="50000"/>
                  </a:schemeClr>
                </a:solidFill>
              </a:rPr>
              <a:t>(x) = 1 if x &gt;= t, else 0</a:t>
            </a:r>
          </a:p>
          <a:p>
            <a:pPr>
              <a:tabLst>
                <a:tab pos="952500" algn="l"/>
              </a:tabLst>
            </a:pPr>
            <a:r>
              <a:rPr lang="en-US" altLang="en-US" sz="2400" b="1" dirty="0">
                <a:solidFill>
                  <a:schemeClr val="tx2">
                    <a:lumMod val="50000"/>
                  </a:schemeClr>
                </a:solidFill>
              </a:rPr>
              <a:t>Sign(x)	= +1 if x &gt;= 0, else –1</a:t>
            </a:r>
          </a:p>
          <a:p>
            <a:pPr>
              <a:tabLst>
                <a:tab pos="952500" algn="l"/>
              </a:tabLst>
            </a:pPr>
            <a:r>
              <a:rPr lang="en-US" altLang="en-US" sz="2400" b="1" dirty="0">
                <a:solidFill>
                  <a:schemeClr val="tx2">
                    <a:lumMod val="50000"/>
                  </a:schemeClr>
                </a:solidFill>
              </a:rPr>
              <a:t>Sigmoid(x) = 1/(1+e</a:t>
            </a:r>
            <a:r>
              <a:rPr lang="en-US" altLang="en-US" sz="2400" b="1" baseline="30000" dirty="0">
                <a:solidFill>
                  <a:schemeClr val="tx2">
                    <a:lumMod val="50000"/>
                  </a:schemeClr>
                </a:solidFill>
              </a:rPr>
              <a:t>-x</a:t>
            </a:r>
            <a:r>
              <a:rPr lang="en-US" altLang="en-US" sz="2400" b="1" dirty="0">
                <a:solidFill>
                  <a:schemeClr val="tx2">
                    <a:lumMod val="50000"/>
                  </a:schemeClr>
                </a:solidFill>
              </a:rPr>
              <a:t>)</a:t>
            </a:r>
          </a:p>
        </p:txBody>
      </p:sp>
    </p:spTree>
    <p:extLst>
      <p:ext uri="{BB962C8B-B14F-4D97-AF65-F5344CB8AC3E}">
        <p14:creationId xmlns:p14="http://schemas.microsoft.com/office/powerpoint/2010/main" val="366114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Content</a:t>
            </a:r>
          </a:p>
        </p:txBody>
      </p:sp>
      <p:sp>
        <p:nvSpPr>
          <p:cNvPr id="42" name="Rectangle 41">
            <a:extLst>
              <a:ext uri="{FF2B5EF4-FFF2-40B4-BE49-F238E27FC236}">
                <a16:creationId xmlns:a16="http://schemas.microsoft.com/office/drawing/2014/main" id="{AD0E824A-9870-4170-8218-48ABCA4F8B73}"/>
              </a:ext>
            </a:extLst>
          </p:cNvPr>
          <p:cNvSpPr/>
          <p:nvPr/>
        </p:nvSpPr>
        <p:spPr>
          <a:xfrm>
            <a:off x="1278755" y="1724536"/>
            <a:ext cx="6378501" cy="4482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AU" sz="2000" u="sng" dirty="0">
                <a:solidFill>
                  <a:schemeClr val="tx1"/>
                </a:solidFill>
              </a:rPr>
              <a:t>Programming for Intelligent Web Services and Applications</a:t>
            </a:r>
            <a:endParaRPr lang="en-US" sz="2000" u="sng" dirty="0">
              <a:solidFill>
                <a:schemeClr val="tx1"/>
              </a:solidFill>
            </a:endParaRPr>
          </a:p>
        </p:txBody>
      </p:sp>
      <p:sp>
        <p:nvSpPr>
          <p:cNvPr id="43" name="Rectangle 42">
            <a:extLst>
              <a:ext uri="{FF2B5EF4-FFF2-40B4-BE49-F238E27FC236}">
                <a16:creationId xmlns:a16="http://schemas.microsoft.com/office/drawing/2014/main" id="{33A535C8-DDCA-4361-936F-06AFA61F67BF}"/>
              </a:ext>
            </a:extLst>
          </p:cNvPr>
          <p:cNvSpPr/>
          <p:nvPr/>
        </p:nvSpPr>
        <p:spPr>
          <a:xfrm>
            <a:off x="409448" y="2354650"/>
            <a:ext cx="2540148" cy="357050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cxnSp>
        <p:nvCxnSpPr>
          <p:cNvPr id="46" name="Straight Connector 45">
            <a:extLst>
              <a:ext uri="{FF2B5EF4-FFF2-40B4-BE49-F238E27FC236}">
                <a16:creationId xmlns:a16="http://schemas.microsoft.com/office/drawing/2014/main" id="{798BB77A-3C73-4A94-96B8-79A6984E0255}"/>
              </a:ext>
            </a:extLst>
          </p:cNvPr>
          <p:cNvCxnSpPr>
            <a:stCxn id="42" idx="2"/>
            <a:endCxn id="43" idx="0"/>
          </p:cNvCxnSpPr>
          <p:nvPr/>
        </p:nvCxnSpPr>
        <p:spPr>
          <a:xfrm flipH="1">
            <a:off x="1679522" y="2172824"/>
            <a:ext cx="2788484" cy="18182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63" name="Straight Connector 62">
            <a:extLst>
              <a:ext uri="{FF2B5EF4-FFF2-40B4-BE49-F238E27FC236}">
                <a16:creationId xmlns:a16="http://schemas.microsoft.com/office/drawing/2014/main" id="{D179B6CC-95E9-40F3-ABE9-E45F7E41E895}"/>
              </a:ext>
            </a:extLst>
          </p:cNvPr>
          <p:cNvCxnSpPr>
            <a:stCxn id="42" idx="2"/>
            <a:endCxn id="80" idx="0"/>
          </p:cNvCxnSpPr>
          <p:nvPr/>
        </p:nvCxnSpPr>
        <p:spPr>
          <a:xfrm>
            <a:off x="4468006" y="2172824"/>
            <a:ext cx="0" cy="181826"/>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8717F660-CEFF-43F2-87F0-11173100146C}"/>
              </a:ext>
            </a:extLst>
          </p:cNvPr>
          <p:cNvCxnSpPr>
            <a:stCxn id="42" idx="2"/>
            <a:endCxn id="90" idx="0"/>
          </p:cNvCxnSpPr>
          <p:nvPr/>
        </p:nvCxnSpPr>
        <p:spPr>
          <a:xfrm>
            <a:off x="4468006" y="2172824"/>
            <a:ext cx="2928969" cy="181826"/>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042C1BD2-D0F5-43E9-A529-82A2E9B67E27}"/>
              </a:ext>
            </a:extLst>
          </p:cNvPr>
          <p:cNvSpPr/>
          <p:nvPr/>
        </p:nvSpPr>
        <p:spPr>
          <a:xfrm>
            <a:off x="561848" y="3751028"/>
            <a:ext cx="2267427" cy="470611"/>
          </a:xfrm>
          <a:prstGeom prst="rect">
            <a:avLst/>
          </a:prstGeom>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200" dirty="0"/>
          </a:p>
          <a:p>
            <a:endParaRPr lang="en-US" sz="1200" dirty="0"/>
          </a:p>
          <a:p>
            <a:endParaRPr lang="en-US" sz="1200" dirty="0"/>
          </a:p>
          <a:p>
            <a:endParaRPr lang="en-US" sz="1200" dirty="0"/>
          </a:p>
          <a:p>
            <a:endParaRPr lang="en-US" sz="1200" dirty="0"/>
          </a:p>
          <a:p>
            <a:endParaRPr lang="en-US" sz="1200" dirty="0"/>
          </a:p>
          <a:p>
            <a:r>
              <a:rPr lang="en-US" sz="1200" dirty="0"/>
              <a:t>Web Service Programming I</a:t>
            </a:r>
          </a:p>
        </p:txBody>
      </p:sp>
      <p:sp>
        <p:nvSpPr>
          <p:cNvPr id="69" name="TextBox 65">
            <a:extLst>
              <a:ext uri="{FF2B5EF4-FFF2-40B4-BE49-F238E27FC236}">
                <a16:creationId xmlns:a16="http://schemas.microsoft.com/office/drawing/2014/main" id="{1EE3FF1A-9FA9-4D8E-A89D-50C0D55652B9}"/>
              </a:ext>
            </a:extLst>
          </p:cNvPr>
          <p:cNvSpPr txBox="1"/>
          <p:nvPr/>
        </p:nvSpPr>
        <p:spPr>
          <a:xfrm>
            <a:off x="591826" y="3554132"/>
            <a:ext cx="637902" cy="276999"/>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Week2</a:t>
            </a:r>
          </a:p>
        </p:txBody>
      </p:sp>
      <p:sp>
        <p:nvSpPr>
          <p:cNvPr id="70" name="Rectangle 69">
            <a:extLst>
              <a:ext uri="{FF2B5EF4-FFF2-40B4-BE49-F238E27FC236}">
                <a16:creationId xmlns:a16="http://schemas.microsoft.com/office/drawing/2014/main" id="{C843E610-2F86-47B5-89E3-296435F29F16}"/>
              </a:ext>
            </a:extLst>
          </p:cNvPr>
          <p:cNvSpPr/>
          <p:nvPr/>
        </p:nvSpPr>
        <p:spPr>
          <a:xfrm>
            <a:off x="545808" y="5382198"/>
            <a:ext cx="2267427" cy="419245"/>
          </a:xfrm>
          <a:prstGeom prst="rect">
            <a:avLst/>
          </a:prstGeom>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t>Web Monitoring and Mining</a:t>
            </a:r>
          </a:p>
        </p:txBody>
      </p:sp>
      <p:sp>
        <p:nvSpPr>
          <p:cNvPr id="72" name="TextBox 73">
            <a:extLst>
              <a:ext uri="{FF2B5EF4-FFF2-40B4-BE49-F238E27FC236}">
                <a16:creationId xmlns:a16="http://schemas.microsoft.com/office/drawing/2014/main" id="{2DE4CEB0-09E7-4B9C-BA03-20B34C58A2C8}"/>
              </a:ext>
            </a:extLst>
          </p:cNvPr>
          <p:cNvSpPr txBox="1"/>
          <p:nvPr/>
        </p:nvSpPr>
        <p:spPr>
          <a:xfrm>
            <a:off x="631163" y="5112174"/>
            <a:ext cx="637902" cy="276999"/>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Week4</a:t>
            </a:r>
          </a:p>
        </p:txBody>
      </p:sp>
      <p:sp>
        <p:nvSpPr>
          <p:cNvPr id="75" name="TextBox 9">
            <a:extLst>
              <a:ext uri="{FF2B5EF4-FFF2-40B4-BE49-F238E27FC236}">
                <a16:creationId xmlns:a16="http://schemas.microsoft.com/office/drawing/2014/main" id="{18FC99B3-EF4D-448D-9A81-B99E1C370E1D}"/>
              </a:ext>
            </a:extLst>
          </p:cNvPr>
          <p:cNvSpPr txBox="1"/>
          <p:nvPr/>
        </p:nvSpPr>
        <p:spPr>
          <a:xfrm>
            <a:off x="591826" y="2462384"/>
            <a:ext cx="2231271" cy="307777"/>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a:latin typeface="+mj-lt"/>
              </a:rPr>
              <a:t>Web Programming</a:t>
            </a:r>
          </a:p>
        </p:txBody>
      </p:sp>
      <p:sp>
        <p:nvSpPr>
          <p:cNvPr id="76" name="Rectangle 75">
            <a:extLst>
              <a:ext uri="{FF2B5EF4-FFF2-40B4-BE49-F238E27FC236}">
                <a16:creationId xmlns:a16="http://schemas.microsoft.com/office/drawing/2014/main" id="{9BCDA42C-6F4B-418E-A19D-00A97C6A1C3D}"/>
              </a:ext>
            </a:extLst>
          </p:cNvPr>
          <p:cNvSpPr/>
          <p:nvPr/>
        </p:nvSpPr>
        <p:spPr>
          <a:xfrm>
            <a:off x="561848" y="2924051"/>
            <a:ext cx="2267427" cy="470610"/>
          </a:xfrm>
          <a:prstGeom prst="rect">
            <a:avLst/>
          </a:prstGeom>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200" dirty="0"/>
          </a:p>
          <a:p>
            <a:endParaRPr lang="en-US" sz="1200" dirty="0"/>
          </a:p>
          <a:p>
            <a:endParaRPr lang="en-US" sz="1200" dirty="0"/>
          </a:p>
          <a:p>
            <a:r>
              <a:rPr lang="en-US" sz="1200" dirty="0"/>
              <a:t>Web Architecture</a:t>
            </a:r>
            <a:endParaRPr lang="en-US" sz="2400" dirty="0"/>
          </a:p>
        </p:txBody>
      </p:sp>
      <p:sp>
        <p:nvSpPr>
          <p:cNvPr id="77" name="TextBox 63">
            <a:extLst>
              <a:ext uri="{FF2B5EF4-FFF2-40B4-BE49-F238E27FC236}">
                <a16:creationId xmlns:a16="http://schemas.microsoft.com/office/drawing/2014/main" id="{E56D9612-D84B-43A5-A2B0-527D14D627E3}"/>
              </a:ext>
            </a:extLst>
          </p:cNvPr>
          <p:cNvSpPr txBox="1"/>
          <p:nvPr/>
        </p:nvSpPr>
        <p:spPr>
          <a:xfrm>
            <a:off x="647203" y="2876833"/>
            <a:ext cx="637902" cy="276999"/>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Week1</a:t>
            </a:r>
          </a:p>
        </p:txBody>
      </p:sp>
      <p:sp>
        <p:nvSpPr>
          <p:cNvPr id="78" name="Rectangle 77">
            <a:extLst>
              <a:ext uri="{FF2B5EF4-FFF2-40B4-BE49-F238E27FC236}">
                <a16:creationId xmlns:a16="http://schemas.microsoft.com/office/drawing/2014/main" id="{32248BBE-AEA6-4AB8-9980-E9C324C6648B}"/>
              </a:ext>
            </a:extLst>
          </p:cNvPr>
          <p:cNvSpPr/>
          <p:nvPr/>
        </p:nvSpPr>
        <p:spPr>
          <a:xfrm>
            <a:off x="545808" y="4603353"/>
            <a:ext cx="2267427" cy="409240"/>
          </a:xfrm>
          <a:prstGeom prst="rect">
            <a:avLst/>
          </a:prstGeom>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t>Web Service Programming II</a:t>
            </a:r>
          </a:p>
        </p:txBody>
      </p:sp>
      <p:sp>
        <p:nvSpPr>
          <p:cNvPr id="79" name="TextBox 70">
            <a:extLst>
              <a:ext uri="{FF2B5EF4-FFF2-40B4-BE49-F238E27FC236}">
                <a16:creationId xmlns:a16="http://schemas.microsoft.com/office/drawing/2014/main" id="{23BE1C1A-2EA3-420E-AEAB-B29C858522D9}"/>
              </a:ext>
            </a:extLst>
          </p:cNvPr>
          <p:cNvSpPr txBox="1"/>
          <p:nvPr/>
        </p:nvSpPr>
        <p:spPr>
          <a:xfrm>
            <a:off x="631163" y="4326354"/>
            <a:ext cx="637902" cy="276999"/>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Week3</a:t>
            </a:r>
          </a:p>
        </p:txBody>
      </p:sp>
      <p:sp>
        <p:nvSpPr>
          <p:cNvPr id="80" name="Rectangle 79">
            <a:extLst>
              <a:ext uri="{FF2B5EF4-FFF2-40B4-BE49-F238E27FC236}">
                <a16:creationId xmlns:a16="http://schemas.microsoft.com/office/drawing/2014/main" id="{E6D2351B-151A-4AD3-A1E3-FC0C3D7E5346}"/>
              </a:ext>
            </a:extLst>
          </p:cNvPr>
          <p:cNvSpPr/>
          <p:nvPr/>
        </p:nvSpPr>
        <p:spPr>
          <a:xfrm>
            <a:off x="3197932" y="2354650"/>
            <a:ext cx="2540148" cy="3570505"/>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81" name="Rectangle 80">
            <a:extLst>
              <a:ext uri="{FF2B5EF4-FFF2-40B4-BE49-F238E27FC236}">
                <a16:creationId xmlns:a16="http://schemas.microsoft.com/office/drawing/2014/main" id="{85F77E1C-4561-42C0-828C-636C1018E7DD}"/>
              </a:ext>
            </a:extLst>
          </p:cNvPr>
          <p:cNvSpPr/>
          <p:nvPr/>
        </p:nvSpPr>
        <p:spPr>
          <a:xfrm>
            <a:off x="3350332" y="3841743"/>
            <a:ext cx="2267427" cy="470611"/>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t>Natural Language Processing </a:t>
            </a:r>
          </a:p>
        </p:txBody>
      </p:sp>
      <p:sp>
        <p:nvSpPr>
          <p:cNvPr id="82" name="TextBox 43">
            <a:extLst>
              <a:ext uri="{FF2B5EF4-FFF2-40B4-BE49-F238E27FC236}">
                <a16:creationId xmlns:a16="http://schemas.microsoft.com/office/drawing/2014/main" id="{9BE2556D-9959-41CC-81E2-062198750A27}"/>
              </a:ext>
            </a:extLst>
          </p:cNvPr>
          <p:cNvSpPr txBox="1"/>
          <p:nvPr/>
        </p:nvSpPr>
        <p:spPr>
          <a:xfrm>
            <a:off x="3435687" y="3601619"/>
            <a:ext cx="637902" cy="276999"/>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Week6</a:t>
            </a:r>
          </a:p>
        </p:txBody>
      </p:sp>
      <p:sp>
        <p:nvSpPr>
          <p:cNvPr id="83" name="Rectangle 82">
            <a:extLst>
              <a:ext uri="{FF2B5EF4-FFF2-40B4-BE49-F238E27FC236}">
                <a16:creationId xmlns:a16="http://schemas.microsoft.com/office/drawing/2014/main" id="{75C75806-ADDA-402B-9265-6FBA7FA41FCB}"/>
              </a:ext>
            </a:extLst>
          </p:cNvPr>
          <p:cNvSpPr/>
          <p:nvPr/>
        </p:nvSpPr>
        <p:spPr>
          <a:xfrm>
            <a:off x="3334292" y="5250675"/>
            <a:ext cx="2267427" cy="550768"/>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t>Recommendation Algorithms</a:t>
            </a:r>
          </a:p>
        </p:txBody>
      </p:sp>
      <p:sp>
        <p:nvSpPr>
          <p:cNvPr id="84" name="TextBox 46">
            <a:extLst>
              <a:ext uri="{FF2B5EF4-FFF2-40B4-BE49-F238E27FC236}">
                <a16:creationId xmlns:a16="http://schemas.microsoft.com/office/drawing/2014/main" id="{594BCB28-4509-4AB8-B038-A15C9D155939}"/>
              </a:ext>
            </a:extLst>
          </p:cNvPr>
          <p:cNvSpPr txBox="1"/>
          <p:nvPr/>
        </p:nvSpPr>
        <p:spPr>
          <a:xfrm>
            <a:off x="3435687" y="5098364"/>
            <a:ext cx="637902" cy="276999"/>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Week8</a:t>
            </a:r>
          </a:p>
        </p:txBody>
      </p:sp>
      <p:sp>
        <p:nvSpPr>
          <p:cNvPr id="85" name="TextBox 47">
            <a:extLst>
              <a:ext uri="{FF2B5EF4-FFF2-40B4-BE49-F238E27FC236}">
                <a16:creationId xmlns:a16="http://schemas.microsoft.com/office/drawing/2014/main" id="{DABBC9CB-826A-4F94-86E8-6FB33C6DC277}"/>
              </a:ext>
            </a:extLst>
          </p:cNvPr>
          <p:cNvSpPr txBox="1"/>
          <p:nvPr/>
        </p:nvSpPr>
        <p:spPr>
          <a:xfrm>
            <a:off x="3390177" y="2470006"/>
            <a:ext cx="2231271" cy="307777"/>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b="1" dirty="0">
                <a:latin typeface="+mj-lt"/>
              </a:rPr>
              <a:t>Intelligent Technologies</a:t>
            </a:r>
          </a:p>
        </p:txBody>
      </p:sp>
      <p:sp>
        <p:nvSpPr>
          <p:cNvPr id="86" name="Rectangle 85">
            <a:extLst>
              <a:ext uri="{FF2B5EF4-FFF2-40B4-BE49-F238E27FC236}">
                <a16:creationId xmlns:a16="http://schemas.microsoft.com/office/drawing/2014/main" id="{95D17A99-0F88-4FE5-B3F6-6D519107AAA2}"/>
              </a:ext>
            </a:extLst>
          </p:cNvPr>
          <p:cNvSpPr/>
          <p:nvPr/>
        </p:nvSpPr>
        <p:spPr>
          <a:xfrm>
            <a:off x="3350332" y="3004315"/>
            <a:ext cx="2267427" cy="470611"/>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t>Classification and Clustering</a:t>
            </a:r>
          </a:p>
        </p:txBody>
      </p:sp>
      <p:sp>
        <p:nvSpPr>
          <p:cNvPr id="87" name="TextBox 49">
            <a:extLst>
              <a:ext uri="{FF2B5EF4-FFF2-40B4-BE49-F238E27FC236}">
                <a16:creationId xmlns:a16="http://schemas.microsoft.com/office/drawing/2014/main" id="{A44AEFF1-4831-4E51-ADB0-6627AFB6E169}"/>
              </a:ext>
            </a:extLst>
          </p:cNvPr>
          <p:cNvSpPr txBox="1"/>
          <p:nvPr/>
        </p:nvSpPr>
        <p:spPr>
          <a:xfrm>
            <a:off x="3435687" y="2902593"/>
            <a:ext cx="637902" cy="276999"/>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Week5</a:t>
            </a:r>
          </a:p>
        </p:txBody>
      </p:sp>
      <p:sp>
        <p:nvSpPr>
          <p:cNvPr id="88" name="Rectangle 87">
            <a:extLst>
              <a:ext uri="{FF2B5EF4-FFF2-40B4-BE49-F238E27FC236}">
                <a16:creationId xmlns:a16="http://schemas.microsoft.com/office/drawing/2014/main" id="{363192B7-345C-47A5-AFBA-0904B70DA5F8}"/>
              </a:ext>
            </a:extLst>
          </p:cNvPr>
          <p:cNvSpPr/>
          <p:nvPr/>
        </p:nvSpPr>
        <p:spPr>
          <a:xfrm>
            <a:off x="3334292" y="4505696"/>
            <a:ext cx="2267427" cy="47061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t>Opinion Mining and Analysis</a:t>
            </a:r>
          </a:p>
        </p:txBody>
      </p:sp>
      <p:sp>
        <p:nvSpPr>
          <p:cNvPr id="89" name="TextBox 51">
            <a:extLst>
              <a:ext uri="{FF2B5EF4-FFF2-40B4-BE49-F238E27FC236}">
                <a16:creationId xmlns:a16="http://schemas.microsoft.com/office/drawing/2014/main" id="{1B5FD2F6-CAC8-4FBA-921D-FDACB6F6BBE9}"/>
              </a:ext>
            </a:extLst>
          </p:cNvPr>
          <p:cNvSpPr txBox="1"/>
          <p:nvPr/>
        </p:nvSpPr>
        <p:spPr>
          <a:xfrm>
            <a:off x="3435687" y="4428568"/>
            <a:ext cx="637902" cy="276999"/>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Week7</a:t>
            </a:r>
          </a:p>
        </p:txBody>
      </p:sp>
      <p:sp>
        <p:nvSpPr>
          <p:cNvPr id="90" name="Rectangle 89">
            <a:extLst>
              <a:ext uri="{FF2B5EF4-FFF2-40B4-BE49-F238E27FC236}">
                <a16:creationId xmlns:a16="http://schemas.microsoft.com/office/drawing/2014/main" id="{6CBC29A0-3DAA-4A67-A09B-8B1FA3AA6B99}"/>
              </a:ext>
            </a:extLst>
          </p:cNvPr>
          <p:cNvSpPr/>
          <p:nvPr/>
        </p:nvSpPr>
        <p:spPr>
          <a:xfrm>
            <a:off x="6046696" y="2354650"/>
            <a:ext cx="2700557" cy="3570506"/>
          </a:xfrm>
          <a:prstGeom prst="rect">
            <a:avLst/>
          </a:prstGeom>
          <a:ln>
            <a:solidFill>
              <a:srgbClr val="008000"/>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91" name="Rectangle 90">
            <a:extLst>
              <a:ext uri="{FF2B5EF4-FFF2-40B4-BE49-F238E27FC236}">
                <a16:creationId xmlns:a16="http://schemas.microsoft.com/office/drawing/2014/main" id="{72EFFCEF-0BBF-469C-A697-65A66F692D31}"/>
              </a:ext>
            </a:extLst>
          </p:cNvPr>
          <p:cNvSpPr/>
          <p:nvPr/>
        </p:nvSpPr>
        <p:spPr>
          <a:xfrm>
            <a:off x="6215986" y="3751029"/>
            <a:ext cx="2368327" cy="561325"/>
          </a:xfrm>
          <a:prstGeom prst="rect">
            <a:avLst/>
          </a:prstGeom>
          <a:ln>
            <a:solidFill>
              <a:srgbClr val="008000"/>
            </a:solidFill>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t>Social media and network analysis</a:t>
            </a:r>
          </a:p>
        </p:txBody>
      </p:sp>
      <p:sp>
        <p:nvSpPr>
          <p:cNvPr id="92" name="TextBox 54">
            <a:extLst>
              <a:ext uri="{FF2B5EF4-FFF2-40B4-BE49-F238E27FC236}">
                <a16:creationId xmlns:a16="http://schemas.microsoft.com/office/drawing/2014/main" id="{6FEAFAAA-A941-40A4-AFE5-A7EE42DD8AB1}"/>
              </a:ext>
            </a:extLst>
          </p:cNvPr>
          <p:cNvSpPr txBox="1"/>
          <p:nvPr/>
        </p:nvSpPr>
        <p:spPr>
          <a:xfrm>
            <a:off x="6284452" y="3564744"/>
            <a:ext cx="749914" cy="276999"/>
          </a:xfrm>
          <a:prstGeom prst="rect">
            <a:avLst/>
          </a:prstGeom>
          <a:ln>
            <a:solidFill>
              <a:srgbClr val="008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Week10</a:t>
            </a:r>
          </a:p>
        </p:txBody>
      </p:sp>
      <p:sp>
        <p:nvSpPr>
          <p:cNvPr id="93" name="Rectangle 92">
            <a:extLst>
              <a:ext uri="{FF2B5EF4-FFF2-40B4-BE49-F238E27FC236}">
                <a16:creationId xmlns:a16="http://schemas.microsoft.com/office/drawing/2014/main" id="{7A1ABC7A-D431-4841-9729-06B5776622BD}"/>
              </a:ext>
            </a:extLst>
          </p:cNvPr>
          <p:cNvSpPr/>
          <p:nvPr/>
        </p:nvSpPr>
        <p:spPr>
          <a:xfrm>
            <a:off x="6183057" y="5250676"/>
            <a:ext cx="2384367" cy="550768"/>
          </a:xfrm>
          <a:prstGeom prst="rect">
            <a:avLst/>
          </a:prstGeom>
          <a:ln>
            <a:solidFill>
              <a:srgbClr val="008000"/>
            </a:solidFill>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t>Crowdsourcing </a:t>
            </a:r>
          </a:p>
        </p:txBody>
      </p:sp>
      <p:sp>
        <p:nvSpPr>
          <p:cNvPr id="94" name="TextBox 56">
            <a:extLst>
              <a:ext uri="{FF2B5EF4-FFF2-40B4-BE49-F238E27FC236}">
                <a16:creationId xmlns:a16="http://schemas.microsoft.com/office/drawing/2014/main" id="{884B4394-E36C-4B64-84B2-B279F2A8B867}"/>
              </a:ext>
            </a:extLst>
          </p:cNvPr>
          <p:cNvSpPr txBox="1"/>
          <p:nvPr/>
        </p:nvSpPr>
        <p:spPr>
          <a:xfrm>
            <a:off x="6268412" y="5116652"/>
            <a:ext cx="765954" cy="276999"/>
          </a:xfrm>
          <a:prstGeom prst="rect">
            <a:avLst/>
          </a:prstGeom>
          <a:ln>
            <a:solidFill>
              <a:srgbClr val="008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Week12</a:t>
            </a:r>
          </a:p>
        </p:txBody>
      </p:sp>
      <p:sp>
        <p:nvSpPr>
          <p:cNvPr id="95" name="TextBox 57">
            <a:extLst>
              <a:ext uri="{FF2B5EF4-FFF2-40B4-BE49-F238E27FC236}">
                <a16:creationId xmlns:a16="http://schemas.microsoft.com/office/drawing/2014/main" id="{7E916ECD-523E-47AA-B14B-497B7CE0ADCE}"/>
              </a:ext>
            </a:extLst>
          </p:cNvPr>
          <p:cNvSpPr txBox="1"/>
          <p:nvPr/>
        </p:nvSpPr>
        <p:spPr>
          <a:xfrm>
            <a:off x="6237326" y="2495772"/>
            <a:ext cx="2338349" cy="307777"/>
          </a:xfrm>
          <a:prstGeom prst="rect">
            <a:avLst/>
          </a:prstGeom>
          <a:ln>
            <a:solidFill>
              <a:srgbClr val="008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AU" sz="1400" b="1" dirty="0">
                <a:latin typeface="+mj-lt"/>
              </a:rPr>
              <a:t>Advanced Web Research</a:t>
            </a:r>
            <a:endParaRPr lang="en-US" sz="1400" b="1" dirty="0">
              <a:latin typeface="+mj-lt"/>
            </a:endParaRPr>
          </a:p>
        </p:txBody>
      </p:sp>
      <p:sp>
        <p:nvSpPr>
          <p:cNvPr id="96" name="Rectangle 95">
            <a:extLst>
              <a:ext uri="{FF2B5EF4-FFF2-40B4-BE49-F238E27FC236}">
                <a16:creationId xmlns:a16="http://schemas.microsoft.com/office/drawing/2014/main" id="{AF7B3485-F830-41B1-9746-59522FD99648}"/>
              </a:ext>
            </a:extLst>
          </p:cNvPr>
          <p:cNvSpPr/>
          <p:nvPr/>
        </p:nvSpPr>
        <p:spPr>
          <a:xfrm>
            <a:off x="6199097" y="2990546"/>
            <a:ext cx="2368327" cy="470611"/>
          </a:xfrm>
          <a:prstGeom prst="rect">
            <a:avLst/>
          </a:prstGeom>
          <a:ln>
            <a:solidFill>
              <a:srgbClr val="008000"/>
            </a:solidFill>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t>Indexing and Ranking</a:t>
            </a:r>
          </a:p>
        </p:txBody>
      </p:sp>
      <p:sp>
        <p:nvSpPr>
          <p:cNvPr id="97" name="TextBox 59">
            <a:extLst>
              <a:ext uri="{FF2B5EF4-FFF2-40B4-BE49-F238E27FC236}">
                <a16:creationId xmlns:a16="http://schemas.microsoft.com/office/drawing/2014/main" id="{F323A45D-AF52-47D5-87BB-B8DED0C4C1A0}"/>
              </a:ext>
            </a:extLst>
          </p:cNvPr>
          <p:cNvSpPr txBox="1"/>
          <p:nvPr/>
        </p:nvSpPr>
        <p:spPr>
          <a:xfrm>
            <a:off x="6284451" y="2895620"/>
            <a:ext cx="749915" cy="276999"/>
          </a:xfrm>
          <a:prstGeom prst="rect">
            <a:avLst/>
          </a:prstGeom>
          <a:ln>
            <a:solidFill>
              <a:srgbClr val="008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Week9</a:t>
            </a:r>
          </a:p>
        </p:txBody>
      </p:sp>
      <p:sp>
        <p:nvSpPr>
          <p:cNvPr id="98" name="Rectangle 97">
            <a:extLst>
              <a:ext uri="{FF2B5EF4-FFF2-40B4-BE49-F238E27FC236}">
                <a16:creationId xmlns:a16="http://schemas.microsoft.com/office/drawing/2014/main" id="{0CCFFE38-AF98-4AB4-88A8-E681B5E52614}"/>
              </a:ext>
            </a:extLst>
          </p:cNvPr>
          <p:cNvSpPr/>
          <p:nvPr/>
        </p:nvSpPr>
        <p:spPr>
          <a:xfrm>
            <a:off x="6183057" y="4541982"/>
            <a:ext cx="2384367" cy="470611"/>
          </a:xfrm>
          <a:prstGeom prst="rect">
            <a:avLst/>
          </a:prstGeom>
          <a:ln>
            <a:solidFill>
              <a:srgbClr val="008000"/>
            </a:solidFill>
          </a:ln>
        </p:spPr>
        <p:style>
          <a:lnRef idx="2">
            <a:schemeClr val="accent4"/>
          </a:lnRef>
          <a:fillRef idx="1">
            <a:schemeClr val="lt1"/>
          </a:fillRef>
          <a:effectRef idx="0">
            <a:schemeClr val="accent4"/>
          </a:effectRef>
          <a:fontRef idx="minor">
            <a:schemeClr val="dk1"/>
          </a:fontRef>
        </p:style>
        <p:txBody>
          <a:bodyPr rtlCol="0" anchor="b"/>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t>Conversational Chatbot </a:t>
            </a:r>
          </a:p>
        </p:txBody>
      </p:sp>
      <p:sp>
        <p:nvSpPr>
          <p:cNvPr id="99" name="TextBox 61">
            <a:extLst>
              <a:ext uri="{FF2B5EF4-FFF2-40B4-BE49-F238E27FC236}">
                <a16:creationId xmlns:a16="http://schemas.microsoft.com/office/drawing/2014/main" id="{4D52623C-0CAE-44FD-93CB-8BB6E0DAB464}"/>
              </a:ext>
            </a:extLst>
          </p:cNvPr>
          <p:cNvSpPr txBox="1"/>
          <p:nvPr/>
        </p:nvSpPr>
        <p:spPr>
          <a:xfrm>
            <a:off x="6284452" y="4416060"/>
            <a:ext cx="749914" cy="276998"/>
          </a:xfrm>
          <a:prstGeom prst="rect">
            <a:avLst/>
          </a:prstGeom>
          <a:ln>
            <a:solidFill>
              <a:srgbClr val="008000"/>
            </a:solid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b="1" dirty="0">
                <a:solidFill>
                  <a:srgbClr val="000000"/>
                </a:solidFill>
              </a:rPr>
              <a:t>Week11</a:t>
            </a:r>
          </a:p>
        </p:txBody>
      </p:sp>
      <p:sp>
        <p:nvSpPr>
          <p:cNvPr id="102" name="TextBox 27">
            <a:extLst>
              <a:ext uri="{FF2B5EF4-FFF2-40B4-BE49-F238E27FC236}">
                <a16:creationId xmlns:a16="http://schemas.microsoft.com/office/drawing/2014/main" id="{62D6C952-AC59-4BD7-831C-185CEB40AA2E}"/>
              </a:ext>
            </a:extLst>
          </p:cNvPr>
          <p:cNvSpPr txBox="1"/>
          <p:nvPr/>
        </p:nvSpPr>
        <p:spPr>
          <a:xfrm>
            <a:off x="3285631" y="6398938"/>
            <a:ext cx="2364750"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a:t>Week 13 – Unit Review (for Exam)</a:t>
            </a:r>
          </a:p>
        </p:txBody>
      </p:sp>
      <p:cxnSp>
        <p:nvCxnSpPr>
          <p:cNvPr id="112" name="Elbow Connector 99">
            <a:extLst>
              <a:ext uri="{FF2B5EF4-FFF2-40B4-BE49-F238E27FC236}">
                <a16:creationId xmlns:a16="http://schemas.microsoft.com/office/drawing/2014/main" id="{93BB2D01-4106-4F33-8062-317CF66F7EAE}"/>
              </a:ext>
            </a:extLst>
          </p:cNvPr>
          <p:cNvCxnSpPr>
            <a:stCxn id="43" idx="2"/>
            <a:endCxn id="90" idx="2"/>
          </p:cNvCxnSpPr>
          <p:nvPr/>
        </p:nvCxnSpPr>
        <p:spPr>
          <a:xfrm rot="16200000" flipH="1">
            <a:off x="4538248" y="3066429"/>
            <a:ext cx="12700" cy="5717453"/>
          </a:xfrm>
          <a:prstGeom prst="bentConnector3">
            <a:avLst>
              <a:gd name="adj1" fmla="val 1800000"/>
            </a:avLst>
          </a:prstGeom>
        </p:spPr>
        <p:style>
          <a:lnRef idx="2">
            <a:schemeClr val="dk1"/>
          </a:lnRef>
          <a:fillRef idx="0">
            <a:schemeClr val="dk1"/>
          </a:fillRef>
          <a:effectRef idx="1">
            <a:schemeClr val="dk1"/>
          </a:effectRef>
          <a:fontRef idx="minor">
            <a:schemeClr val="tx1"/>
          </a:fontRef>
        </p:style>
      </p:cxnSp>
      <p:cxnSp>
        <p:nvCxnSpPr>
          <p:cNvPr id="113" name="Straight Arrow Connector 112">
            <a:extLst>
              <a:ext uri="{FF2B5EF4-FFF2-40B4-BE49-F238E27FC236}">
                <a16:creationId xmlns:a16="http://schemas.microsoft.com/office/drawing/2014/main" id="{A42E22EE-EF5F-4784-B460-AB9B2D5086E3}"/>
              </a:ext>
            </a:extLst>
          </p:cNvPr>
          <p:cNvCxnSpPr>
            <a:stCxn id="80" idx="2"/>
            <a:endCxn id="102" idx="0"/>
          </p:cNvCxnSpPr>
          <p:nvPr/>
        </p:nvCxnSpPr>
        <p:spPr>
          <a:xfrm>
            <a:off x="4468006" y="5925155"/>
            <a:ext cx="0" cy="47378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43991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63" y="630382"/>
            <a:ext cx="8574087" cy="967840"/>
          </a:xfrm>
        </p:spPr>
        <p:txBody>
          <a:bodyPr/>
          <a:lstStyle/>
          <a:p>
            <a:r>
              <a:rPr lang="en-AU" dirty="0"/>
              <a:t>Feed Forward Neural Network</a:t>
            </a:r>
          </a:p>
        </p:txBody>
      </p:sp>
      <p:sp>
        <p:nvSpPr>
          <p:cNvPr id="3" name="Content Placeholder 2"/>
          <p:cNvSpPr>
            <a:spLocks noGrp="1"/>
          </p:cNvSpPr>
          <p:nvPr>
            <p:ph idx="1"/>
          </p:nvPr>
        </p:nvSpPr>
        <p:spPr>
          <a:xfrm>
            <a:off x="284163" y="1923885"/>
            <a:ext cx="8574087" cy="2129663"/>
          </a:xfrm>
        </p:spPr>
        <p:txBody>
          <a:bodyPr>
            <a:normAutofit fontScale="77500" lnSpcReduction="20000"/>
          </a:bodyPr>
          <a:lstStyle/>
          <a:p>
            <a:pPr algn="just">
              <a:lnSpc>
                <a:spcPct val="90000"/>
              </a:lnSpc>
              <a:buClr>
                <a:schemeClr val="tx1"/>
              </a:buClr>
              <a:buSzTx/>
              <a:buFont typeface="Arial" charset="0"/>
              <a:buChar char="●"/>
            </a:pPr>
            <a:r>
              <a:rPr lang="en-US" altLang="ja-JP" dirty="0"/>
              <a:t>FFNN is the most common neural network architecture, where there are hidden layers between input and output layers. </a:t>
            </a:r>
          </a:p>
          <a:p>
            <a:pPr algn="just">
              <a:lnSpc>
                <a:spcPct val="90000"/>
              </a:lnSpc>
              <a:buClr>
                <a:schemeClr val="tx1"/>
              </a:buClr>
              <a:buSzTx/>
              <a:buFont typeface="Arial" charset="0"/>
              <a:buChar char="●"/>
            </a:pPr>
            <a:r>
              <a:rPr lang="en-US" altLang="ja-JP" dirty="0"/>
              <a:t>Hidden nodes do not directly receive inputs nor send outputs to the external environment.</a:t>
            </a:r>
          </a:p>
          <a:p>
            <a:pPr algn="just">
              <a:lnSpc>
                <a:spcPct val="90000"/>
              </a:lnSpc>
              <a:buClr>
                <a:schemeClr val="tx1"/>
              </a:buClr>
              <a:buSzTx/>
              <a:buFont typeface="Arial" charset="0"/>
              <a:buChar char="●"/>
            </a:pPr>
            <a:r>
              <a:rPr lang="en-US" altLang="ja-JP" dirty="0"/>
              <a:t>FFNNs overcome the limitation of single-layer NN.</a:t>
            </a:r>
          </a:p>
          <a:p>
            <a:pPr algn="just">
              <a:lnSpc>
                <a:spcPct val="90000"/>
              </a:lnSpc>
              <a:buClr>
                <a:schemeClr val="tx1"/>
              </a:buClr>
              <a:buSzTx/>
              <a:buFont typeface="Arial" charset="0"/>
              <a:buChar char="●"/>
            </a:pPr>
            <a:r>
              <a:rPr lang="en-US" altLang="ja-JP" dirty="0"/>
              <a:t>They can handle non-linearly separable learning tasks. </a:t>
            </a:r>
          </a:p>
          <a:p>
            <a:endParaRPr lang="en-AU" dirty="0"/>
          </a:p>
        </p:txBody>
      </p:sp>
      <p:sp>
        <p:nvSpPr>
          <p:cNvPr id="4" name="Text Box 4"/>
          <p:cNvSpPr txBox="1">
            <a:spLocks noChangeArrowheads="1"/>
          </p:cNvSpPr>
          <p:nvPr/>
        </p:nvSpPr>
        <p:spPr bwMode="auto">
          <a:xfrm>
            <a:off x="284163" y="4627138"/>
            <a:ext cx="8794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r>
              <a:rPr lang="en-US" sz="2400">
                <a:solidFill>
                  <a:srgbClr val="0000FF"/>
                </a:solidFill>
                <a:latin typeface="Times New Roman" charset="0"/>
              </a:rPr>
              <a:t>Input</a:t>
            </a:r>
          </a:p>
          <a:p>
            <a:pPr algn="ctr" eaLnBrk="0" hangingPunct="0"/>
            <a:r>
              <a:rPr lang="en-US" sz="2400">
                <a:solidFill>
                  <a:srgbClr val="0000FF"/>
                </a:solidFill>
                <a:latin typeface="Times New Roman" charset="0"/>
              </a:rPr>
              <a:t>layer</a:t>
            </a:r>
            <a:endParaRPr lang="en-US" sz="2400">
              <a:latin typeface="Times New Roman" charset="0"/>
            </a:endParaRPr>
          </a:p>
        </p:txBody>
      </p:sp>
      <p:sp>
        <p:nvSpPr>
          <p:cNvPr id="5" name="Text Box 5"/>
          <p:cNvSpPr txBox="1">
            <a:spLocks noChangeArrowheads="1"/>
          </p:cNvSpPr>
          <p:nvPr/>
        </p:nvSpPr>
        <p:spPr bwMode="auto">
          <a:xfrm>
            <a:off x="4775607" y="4691262"/>
            <a:ext cx="1065213"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r>
              <a:rPr lang="en-US" sz="2400" dirty="0">
                <a:solidFill>
                  <a:srgbClr val="009900"/>
                </a:solidFill>
                <a:latin typeface="Times New Roman" charset="0"/>
              </a:rPr>
              <a:t>Output</a:t>
            </a:r>
          </a:p>
          <a:p>
            <a:pPr algn="ctr" eaLnBrk="0" hangingPunct="0"/>
            <a:r>
              <a:rPr lang="en-US" sz="2400" dirty="0">
                <a:solidFill>
                  <a:srgbClr val="009900"/>
                </a:solidFill>
                <a:latin typeface="Times New Roman" charset="0"/>
              </a:rPr>
              <a:t>layer</a:t>
            </a:r>
          </a:p>
        </p:txBody>
      </p:sp>
      <p:sp>
        <p:nvSpPr>
          <p:cNvPr id="6" name="Text Box 6"/>
          <p:cNvSpPr txBox="1">
            <a:spLocks noChangeArrowheads="1"/>
          </p:cNvSpPr>
          <p:nvPr/>
        </p:nvSpPr>
        <p:spPr bwMode="auto">
          <a:xfrm>
            <a:off x="2019707" y="6164905"/>
            <a:ext cx="19177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sz="2400" dirty="0">
                <a:solidFill>
                  <a:srgbClr val="996600"/>
                </a:solidFill>
                <a:latin typeface="Times New Roman" charset="0"/>
              </a:rPr>
              <a:t>Hidden Layer</a:t>
            </a:r>
            <a:endParaRPr lang="en-US" sz="2400" dirty="0">
              <a:latin typeface="Times New Roman" charset="0"/>
            </a:endParaRPr>
          </a:p>
        </p:txBody>
      </p:sp>
      <p:grpSp>
        <p:nvGrpSpPr>
          <p:cNvPr id="7" name="Group 7"/>
          <p:cNvGrpSpPr>
            <a:grpSpLocks/>
          </p:cNvGrpSpPr>
          <p:nvPr/>
        </p:nvGrpSpPr>
        <p:grpSpPr bwMode="auto">
          <a:xfrm>
            <a:off x="1422807" y="4053548"/>
            <a:ext cx="3733800" cy="2035157"/>
            <a:chOff x="2256" y="1680"/>
            <a:chExt cx="2352" cy="1488"/>
          </a:xfrm>
        </p:grpSpPr>
        <p:grpSp>
          <p:nvGrpSpPr>
            <p:cNvPr id="8" name="Group 8"/>
            <p:cNvGrpSpPr>
              <a:grpSpLocks/>
            </p:cNvGrpSpPr>
            <p:nvPr/>
          </p:nvGrpSpPr>
          <p:grpSpPr bwMode="auto">
            <a:xfrm>
              <a:off x="2256" y="1680"/>
              <a:ext cx="1824" cy="1488"/>
              <a:chOff x="2256" y="1680"/>
              <a:chExt cx="1824" cy="1488"/>
            </a:xfrm>
          </p:grpSpPr>
          <p:sp>
            <p:nvSpPr>
              <p:cNvPr id="11" name="Oval 9"/>
              <p:cNvSpPr>
                <a:spLocks noChangeArrowheads="1"/>
              </p:cNvSpPr>
              <p:nvPr/>
            </p:nvSpPr>
            <p:spPr bwMode="auto">
              <a:xfrm>
                <a:off x="3072" y="1680"/>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2" name="Oval 10"/>
              <p:cNvSpPr>
                <a:spLocks noChangeArrowheads="1"/>
              </p:cNvSpPr>
              <p:nvPr/>
            </p:nvSpPr>
            <p:spPr bwMode="auto">
              <a:xfrm>
                <a:off x="3072" y="2064"/>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3" name="Oval 11"/>
              <p:cNvSpPr>
                <a:spLocks noChangeArrowheads="1"/>
              </p:cNvSpPr>
              <p:nvPr/>
            </p:nvSpPr>
            <p:spPr bwMode="auto">
              <a:xfrm>
                <a:off x="3072" y="2496"/>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4" name="Oval 12"/>
              <p:cNvSpPr>
                <a:spLocks noChangeArrowheads="1"/>
              </p:cNvSpPr>
              <p:nvPr/>
            </p:nvSpPr>
            <p:spPr bwMode="auto">
              <a:xfrm>
                <a:off x="3072" y="2928"/>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5" name="Rectangle 13"/>
              <p:cNvSpPr>
                <a:spLocks noChangeArrowheads="1"/>
              </p:cNvSpPr>
              <p:nvPr/>
            </p:nvSpPr>
            <p:spPr bwMode="auto">
              <a:xfrm>
                <a:off x="2256" y="2016"/>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6" name="Rectangle 14"/>
              <p:cNvSpPr>
                <a:spLocks noChangeArrowheads="1"/>
              </p:cNvSpPr>
              <p:nvPr/>
            </p:nvSpPr>
            <p:spPr bwMode="auto">
              <a:xfrm>
                <a:off x="2256" y="2352"/>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7" name="Rectangle 15"/>
              <p:cNvSpPr>
                <a:spLocks noChangeArrowheads="1"/>
              </p:cNvSpPr>
              <p:nvPr/>
            </p:nvSpPr>
            <p:spPr bwMode="auto">
              <a:xfrm>
                <a:off x="2256" y="2736"/>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8" name="Line 16"/>
              <p:cNvSpPr>
                <a:spLocks noChangeShapeType="1"/>
              </p:cNvSpPr>
              <p:nvPr/>
            </p:nvSpPr>
            <p:spPr bwMode="auto">
              <a:xfrm flipV="1">
                <a:off x="2400" y="1824"/>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9" name="Line 17"/>
              <p:cNvSpPr>
                <a:spLocks noChangeShapeType="1"/>
              </p:cNvSpPr>
              <p:nvPr/>
            </p:nvSpPr>
            <p:spPr bwMode="auto">
              <a:xfrm>
                <a:off x="2400" y="2064"/>
                <a:ext cx="672"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20" name="Line 18"/>
              <p:cNvSpPr>
                <a:spLocks noChangeShapeType="1"/>
              </p:cNvSpPr>
              <p:nvPr/>
            </p:nvSpPr>
            <p:spPr bwMode="auto">
              <a:xfrm>
                <a:off x="2400" y="2064"/>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21" name="Line 19"/>
              <p:cNvSpPr>
                <a:spLocks noChangeShapeType="1"/>
              </p:cNvSpPr>
              <p:nvPr/>
            </p:nvSpPr>
            <p:spPr bwMode="auto">
              <a:xfrm>
                <a:off x="2400" y="2064"/>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22" name="Line 20"/>
              <p:cNvSpPr>
                <a:spLocks noChangeShapeType="1"/>
              </p:cNvSpPr>
              <p:nvPr/>
            </p:nvSpPr>
            <p:spPr bwMode="auto">
              <a:xfrm flipV="1">
                <a:off x="2400" y="1824"/>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23" name="Line 21"/>
              <p:cNvSpPr>
                <a:spLocks noChangeShapeType="1"/>
              </p:cNvSpPr>
              <p:nvPr/>
            </p:nvSpPr>
            <p:spPr bwMode="auto">
              <a:xfrm>
                <a:off x="2400" y="2400"/>
                <a:ext cx="672"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24" name="Line 22"/>
              <p:cNvSpPr>
                <a:spLocks noChangeShapeType="1"/>
              </p:cNvSpPr>
              <p:nvPr/>
            </p:nvSpPr>
            <p:spPr bwMode="auto">
              <a:xfrm flipV="1">
                <a:off x="2400" y="2208"/>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25" name="Line 23"/>
              <p:cNvSpPr>
                <a:spLocks noChangeShapeType="1"/>
              </p:cNvSpPr>
              <p:nvPr/>
            </p:nvSpPr>
            <p:spPr bwMode="auto">
              <a:xfrm flipV="1">
                <a:off x="2400" y="2640"/>
                <a:ext cx="67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26" name="Line 24"/>
              <p:cNvSpPr>
                <a:spLocks noChangeShapeType="1"/>
              </p:cNvSpPr>
              <p:nvPr/>
            </p:nvSpPr>
            <p:spPr bwMode="auto">
              <a:xfrm>
                <a:off x="2400" y="2784"/>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27" name="Line 25"/>
              <p:cNvSpPr>
                <a:spLocks noChangeShapeType="1"/>
              </p:cNvSpPr>
              <p:nvPr/>
            </p:nvSpPr>
            <p:spPr bwMode="auto">
              <a:xfrm flipV="1">
                <a:off x="2400" y="2160"/>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28" name="Line 26"/>
              <p:cNvSpPr>
                <a:spLocks noChangeShapeType="1"/>
              </p:cNvSpPr>
              <p:nvPr/>
            </p:nvSpPr>
            <p:spPr bwMode="auto">
              <a:xfrm>
                <a:off x="2400" y="2400"/>
                <a:ext cx="672"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29" name="Line 27"/>
              <p:cNvSpPr>
                <a:spLocks noChangeShapeType="1"/>
              </p:cNvSpPr>
              <p:nvPr/>
            </p:nvSpPr>
            <p:spPr bwMode="auto">
              <a:xfrm flipV="1">
                <a:off x="2400" y="1824"/>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30" name="Oval 28"/>
              <p:cNvSpPr>
                <a:spLocks noChangeArrowheads="1"/>
              </p:cNvSpPr>
              <p:nvPr/>
            </p:nvSpPr>
            <p:spPr bwMode="auto">
              <a:xfrm>
                <a:off x="3840" y="2592"/>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31" name="Oval 29"/>
              <p:cNvSpPr>
                <a:spLocks noChangeArrowheads="1"/>
              </p:cNvSpPr>
              <p:nvPr/>
            </p:nvSpPr>
            <p:spPr bwMode="auto">
              <a:xfrm>
                <a:off x="3840" y="2016"/>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32" name="Line 30"/>
              <p:cNvSpPr>
                <a:spLocks noChangeShapeType="1"/>
              </p:cNvSpPr>
              <p:nvPr/>
            </p:nvSpPr>
            <p:spPr bwMode="auto">
              <a:xfrm>
                <a:off x="3312" y="182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33" name="Line 31"/>
              <p:cNvSpPr>
                <a:spLocks noChangeShapeType="1"/>
              </p:cNvSpPr>
              <p:nvPr/>
            </p:nvSpPr>
            <p:spPr bwMode="auto">
              <a:xfrm>
                <a:off x="3312" y="1824"/>
                <a:ext cx="528" cy="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34" name="Line 32"/>
              <p:cNvSpPr>
                <a:spLocks noChangeShapeType="1"/>
              </p:cNvSpPr>
              <p:nvPr/>
            </p:nvSpPr>
            <p:spPr bwMode="auto">
              <a:xfrm flipV="1">
                <a:off x="3312" y="2112"/>
                <a:ext cx="52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35" name="Line 33"/>
              <p:cNvSpPr>
                <a:spLocks noChangeShapeType="1"/>
              </p:cNvSpPr>
              <p:nvPr/>
            </p:nvSpPr>
            <p:spPr bwMode="auto">
              <a:xfrm>
                <a:off x="3312" y="2160"/>
                <a:ext cx="528"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36" name="Line 34"/>
              <p:cNvSpPr>
                <a:spLocks noChangeShapeType="1"/>
              </p:cNvSpPr>
              <p:nvPr/>
            </p:nvSpPr>
            <p:spPr bwMode="auto">
              <a:xfrm flipV="1">
                <a:off x="3312" y="2112"/>
                <a:ext cx="52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37" name="Line 35"/>
              <p:cNvSpPr>
                <a:spLocks noChangeShapeType="1"/>
              </p:cNvSpPr>
              <p:nvPr/>
            </p:nvSpPr>
            <p:spPr bwMode="auto">
              <a:xfrm>
                <a:off x="3312" y="2592"/>
                <a:ext cx="52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38" name="Line 36"/>
              <p:cNvSpPr>
                <a:spLocks noChangeShapeType="1"/>
              </p:cNvSpPr>
              <p:nvPr/>
            </p:nvSpPr>
            <p:spPr bwMode="auto">
              <a:xfrm flipV="1">
                <a:off x="3312" y="2112"/>
                <a:ext cx="528"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39" name="Line 37"/>
              <p:cNvSpPr>
                <a:spLocks noChangeShapeType="1"/>
              </p:cNvSpPr>
              <p:nvPr/>
            </p:nvSpPr>
            <p:spPr bwMode="auto">
              <a:xfrm flipV="1">
                <a:off x="3312" y="2688"/>
                <a:ext cx="528"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grpSp>
        <p:sp>
          <p:nvSpPr>
            <p:cNvPr id="9" name="Line 38"/>
            <p:cNvSpPr>
              <a:spLocks noChangeShapeType="1"/>
            </p:cNvSpPr>
            <p:nvPr/>
          </p:nvSpPr>
          <p:spPr bwMode="auto">
            <a:xfrm flipV="1">
              <a:off x="4080" y="2112"/>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0" name="Line 39"/>
            <p:cNvSpPr>
              <a:spLocks noChangeShapeType="1"/>
            </p:cNvSpPr>
            <p:nvPr/>
          </p:nvSpPr>
          <p:spPr bwMode="auto">
            <a:xfrm flipV="1">
              <a:off x="4080"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grpSp>
      <p:pic>
        <p:nvPicPr>
          <p:cNvPr id="41" name="Picture 40">
            <a:extLst>
              <a:ext uri="{FF2B5EF4-FFF2-40B4-BE49-F238E27FC236}">
                <a16:creationId xmlns:a16="http://schemas.microsoft.com/office/drawing/2014/main" id="{B5A1CBD0-D6FF-FF46-8D89-CE69B73D02A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14372" y="3063851"/>
            <a:ext cx="2829628" cy="3817600"/>
          </a:xfrm>
          <a:prstGeom prst="rect">
            <a:avLst/>
          </a:prstGeom>
        </p:spPr>
      </p:pic>
    </p:spTree>
    <p:extLst>
      <p:ext uri="{BB962C8B-B14F-4D97-AF65-F5344CB8AC3E}">
        <p14:creationId xmlns:p14="http://schemas.microsoft.com/office/powerpoint/2010/main" val="2546090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2D2E3-E3E3-431B-BD37-2F8D495090E5}"/>
              </a:ext>
            </a:extLst>
          </p:cNvPr>
          <p:cNvSpPr>
            <a:spLocks noGrp="1"/>
          </p:cNvSpPr>
          <p:nvPr>
            <p:ph type="title"/>
          </p:nvPr>
        </p:nvSpPr>
        <p:spPr/>
        <p:txBody>
          <a:bodyPr/>
          <a:lstStyle/>
          <a:p>
            <a:r>
              <a:rPr lang="en-AU" dirty="0"/>
              <a:t>Feed Forward Neural Network</a:t>
            </a:r>
          </a:p>
        </p:txBody>
      </p:sp>
      <p:sp>
        <p:nvSpPr>
          <p:cNvPr id="4" name="Rectangle 2">
            <a:extLst>
              <a:ext uri="{FF2B5EF4-FFF2-40B4-BE49-F238E27FC236}">
                <a16:creationId xmlns:a16="http://schemas.microsoft.com/office/drawing/2014/main" id="{E5DFB6D6-1185-4EE6-B7E0-0858A6AB86BD}"/>
              </a:ext>
            </a:extLst>
          </p:cNvPr>
          <p:cNvSpPr txBox="1">
            <a:spLocks noChangeArrowheads="1"/>
          </p:cNvSpPr>
          <p:nvPr/>
        </p:nvSpPr>
        <p:spPr>
          <a:xfrm>
            <a:off x="685800" y="1717361"/>
            <a:ext cx="7772400" cy="4876800"/>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Courier New"/>
              <a:buChar char="o"/>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Arial"/>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GB" altLang="en-US" sz="2800" dirty="0"/>
              <a:t>Feeding data through the net:</a:t>
            </a:r>
          </a:p>
          <a:p>
            <a:endParaRPr lang="en-GB" altLang="en-US" sz="2800" dirty="0"/>
          </a:p>
          <a:p>
            <a:endParaRPr lang="en-GB" altLang="en-US" sz="2800" dirty="0"/>
          </a:p>
          <a:p>
            <a:endParaRPr lang="en-GB" altLang="en-US" sz="2800" dirty="0"/>
          </a:p>
          <a:p>
            <a:pPr marL="0" indent="0">
              <a:buNone/>
            </a:pPr>
            <a:endParaRPr lang="en-GB" altLang="en-US" sz="2800" dirty="0"/>
          </a:p>
          <a:p>
            <a:pPr>
              <a:buFontTx/>
              <a:buNone/>
            </a:pPr>
            <a:r>
              <a:rPr lang="en-GB" altLang="en-US" dirty="0">
                <a:cs typeface="Times New Roman" panose="02020603050405020304" pitchFamily="18" charset="0"/>
              </a:rPr>
              <a:t>(1 </a:t>
            </a:r>
            <a:r>
              <a:rPr lang="en-GB" altLang="en-US" dirty="0">
                <a:cs typeface="Times New Roman" panose="02020603050405020304" pitchFamily="18" charset="0"/>
                <a:sym typeface="Symbol" panose="05050102010706020507" pitchFamily="18" charset="2"/>
              </a:rPr>
              <a:t></a:t>
            </a:r>
            <a:r>
              <a:rPr lang="en-GB" altLang="en-US" dirty="0">
                <a:cs typeface="Times New Roman" panose="02020603050405020304" pitchFamily="18" charset="0"/>
              </a:rPr>
              <a:t> 0.25) + (0.5 </a:t>
            </a:r>
            <a:r>
              <a:rPr lang="en-GB" altLang="en-US" dirty="0">
                <a:cs typeface="Times New Roman" panose="02020603050405020304" pitchFamily="18" charset="0"/>
                <a:sym typeface="Symbol" panose="05050102010706020507" pitchFamily="18" charset="2"/>
              </a:rPr>
              <a:t></a:t>
            </a:r>
            <a:r>
              <a:rPr lang="en-GB" altLang="en-US" dirty="0">
                <a:cs typeface="Times New Roman" panose="02020603050405020304" pitchFamily="18" charset="0"/>
              </a:rPr>
              <a:t> (-1.5)) = 0.25 + (-0.75)   =  - </a:t>
            </a:r>
            <a:r>
              <a:rPr lang="en-GB" altLang="en-US" b="1" dirty="0">
                <a:cs typeface="Times New Roman" panose="02020603050405020304" pitchFamily="18" charset="0"/>
              </a:rPr>
              <a:t>0.5</a:t>
            </a:r>
            <a:r>
              <a:rPr lang="en-GB" altLang="en-US" sz="2800" dirty="0"/>
              <a:t> </a:t>
            </a:r>
          </a:p>
        </p:txBody>
      </p:sp>
      <p:pic>
        <p:nvPicPr>
          <p:cNvPr id="5" name="Picture 3" descr="ANNexample">
            <a:extLst>
              <a:ext uri="{FF2B5EF4-FFF2-40B4-BE49-F238E27FC236}">
                <a16:creationId xmlns:a16="http://schemas.microsoft.com/office/drawing/2014/main" id="{EE8DCE70-424C-434A-994C-148C61989AA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r="19000" b="24667"/>
          <a:stretch>
            <a:fillRect/>
          </a:stretch>
        </p:blipFill>
        <p:spPr bwMode="auto">
          <a:xfrm>
            <a:off x="2286000" y="2391427"/>
            <a:ext cx="4114800" cy="2870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7">
            <a:extLst>
              <a:ext uri="{FF2B5EF4-FFF2-40B4-BE49-F238E27FC236}">
                <a16:creationId xmlns:a16="http://schemas.microsoft.com/office/drawing/2014/main" id="{365880A7-388A-4E5B-953F-BEA076620FC1}"/>
              </a:ext>
            </a:extLst>
          </p:cNvPr>
          <p:cNvGraphicFramePr>
            <a:graphicFrameLocks noChangeAspect="1"/>
          </p:cNvGraphicFramePr>
          <p:nvPr>
            <p:extLst>
              <p:ext uri="{D42A27DB-BD31-4B8C-83A1-F6EECF244321}">
                <p14:modId xmlns:p14="http://schemas.microsoft.com/office/powerpoint/2010/main" val="3333281254"/>
              </p:ext>
            </p:extLst>
          </p:nvPr>
        </p:nvGraphicFramePr>
        <p:xfrm>
          <a:off x="3505200" y="6934200"/>
          <a:ext cx="2209800" cy="849313"/>
        </p:xfrm>
        <a:graphic>
          <a:graphicData uri="http://schemas.openxmlformats.org/presentationml/2006/ole">
            <mc:AlternateContent xmlns:mc="http://schemas.openxmlformats.org/markup-compatibility/2006">
              <mc:Choice xmlns:v="urn:schemas-microsoft-com:vml" Requires="v">
                <p:oleObj r:id="rId3" imgW="1016000" imgH="393700" progId="Equation.3">
                  <p:embed/>
                </p:oleObj>
              </mc:Choice>
              <mc:Fallback>
                <p:oleObj r:id="rId3" imgW="1016000" imgH="393700" progId="Equation.3">
                  <p:embed/>
                  <p:pic>
                    <p:nvPicPr>
                      <p:cNvPr id="17415" name="Object 7">
                        <a:extLst>
                          <a:ext uri="{FF2B5EF4-FFF2-40B4-BE49-F238E27FC236}">
                            <a16:creationId xmlns:a16="http://schemas.microsoft.com/office/drawing/2014/main" id="{BF7DF08C-D3AC-4CBA-BB68-6201F08E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6934200"/>
                        <a:ext cx="2209800"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8">
            <a:extLst>
              <a:ext uri="{FF2B5EF4-FFF2-40B4-BE49-F238E27FC236}">
                <a16:creationId xmlns:a16="http://schemas.microsoft.com/office/drawing/2014/main" id="{27A9A959-5D36-4DAF-B853-12C364BD1E06}"/>
              </a:ext>
            </a:extLst>
          </p:cNvPr>
          <p:cNvSpPr txBox="1">
            <a:spLocks noChangeArrowheads="1"/>
          </p:cNvSpPr>
          <p:nvPr/>
        </p:nvSpPr>
        <p:spPr bwMode="auto">
          <a:xfrm>
            <a:off x="1433513" y="7134225"/>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FontTx/>
              <a:buNone/>
            </a:pPr>
            <a:r>
              <a:rPr lang="en-GB" altLang="en-US" sz="2400"/>
              <a:t>Squashing:</a:t>
            </a:r>
          </a:p>
        </p:txBody>
      </p:sp>
      <p:graphicFrame>
        <p:nvGraphicFramePr>
          <p:cNvPr id="8" name="Object 7">
            <a:extLst>
              <a:ext uri="{FF2B5EF4-FFF2-40B4-BE49-F238E27FC236}">
                <a16:creationId xmlns:a16="http://schemas.microsoft.com/office/drawing/2014/main" id="{C5815847-3D43-4712-9F98-1131CD227D1C}"/>
              </a:ext>
            </a:extLst>
          </p:cNvPr>
          <p:cNvGraphicFramePr>
            <a:graphicFrameLocks noChangeAspect="1"/>
          </p:cNvGraphicFramePr>
          <p:nvPr>
            <p:extLst>
              <p:ext uri="{D42A27DB-BD31-4B8C-83A1-F6EECF244321}">
                <p14:modId xmlns:p14="http://schemas.microsoft.com/office/powerpoint/2010/main" val="2032905791"/>
              </p:ext>
            </p:extLst>
          </p:nvPr>
        </p:nvGraphicFramePr>
        <p:xfrm>
          <a:off x="3505200" y="5612704"/>
          <a:ext cx="2209800" cy="849313"/>
        </p:xfrm>
        <a:graphic>
          <a:graphicData uri="http://schemas.openxmlformats.org/presentationml/2006/ole">
            <mc:AlternateContent xmlns:mc="http://schemas.openxmlformats.org/markup-compatibility/2006">
              <mc:Choice xmlns:v="urn:schemas-microsoft-com:vml" Requires="v">
                <p:oleObj r:id="rId3" imgW="1016000" imgH="393700" progId="Equation.3">
                  <p:embed/>
                </p:oleObj>
              </mc:Choice>
              <mc:Fallback>
                <p:oleObj r:id="rId3" imgW="1016000" imgH="393700" progId="Equation.3">
                  <p:embed/>
                  <p:pic>
                    <p:nvPicPr>
                      <p:cNvPr id="17415" name="Object 7">
                        <a:extLst>
                          <a:ext uri="{FF2B5EF4-FFF2-40B4-BE49-F238E27FC236}">
                            <a16:creationId xmlns:a16="http://schemas.microsoft.com/office/drawing/2014/main" id="{BF7DF08C-D3AC-4CBA-BB68-6201F08E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5612704"/>
                        <a:ext cx="2209800"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8">
            <a:extLst>
              <a:ext uri="{FF2B5EF4-FFF2-40B4-BE49-F238E27FC236}">
                <a16:creationId xmlns:a16="http://schemas.microsoft.com/office/drawing/2014/main" id="{D01BC5D8-0F55-4A86-9A40-C2E71BE7FAA7}"/>
              </a:ext>
            </a:extLst>
          </p:cNvPr>
          <p:cNvSpPr txBox="1">
            <a:spLocks noChangeArrowheads="1"/>
          </p:cNvSpPr>
          <p:nvPr/>
        </p:nvSpPr>
        <p:spPr bwMode="auto">
          <a:xfrm>
            <a:off x="1433513" y="5812729"/>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FontTx/>
              <a:buNone/>
            </a:pPr>
            <a:r>
              <a:rPr lang="en-GB" altLang="en-US" sz="2400" dirty="0"/>
              <a:t>Squashing:</a:t>
            </a:r>
          </a:p>
        </p:txBody>
      </p:sp>
    </p:spTree>
    <p:extLst>
      <p:ext uri="{BB962C8B-B14F-4D97-AF65-F5344CB8AC3E}">
        <p14:creationId xmlns:p14="http://schemas.microsoft.com/office/powerpoint/2010/main" val="773097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2D2E3-E3E3-431B-BD37-2F8D495090E5}"/>
              </a:ext>
            </a:extLst>
          </p:cNvPr>
          <p:cNvSpPr>
            <a:spLocks noGrp="1"/>
          </p:cNvSpPr>
          <p:nvPr>
            <p:ph type="title"/>
          </p:nvPr>
        </p:nvSpPr>
        <p:spPr/>
        <p:txBody>
          <a:bodyPr/>
          <a:lstStyle/>
          <a:p>
            <a:r>
              <a:rPr lang="en-AU" dirty="0"/>
              <a:t>Neural Network</a:t>
            </a:r>
          </a:p>
        </p:txBody>
      </p:sp>
      <p:sp>
        <p:nvSpPr>
          <p:cNvPr id="10" name="Rectangle 2">
            <a:extLst>
              <a:ext uri="{FF2B5EF4-FFF2-40B4-BE49-F238E27FC236}">
                <a16:creationId xmlns:a16="http://schemas.microsoft.com/office/drawing/2014/main" id="{F53D8019-07E4-472F-9DB3-05D650D17E03}"/>
              </a:ext>
            </a:extLst>
          </p:cNvPr>
          <p:cNvSpPr txBox="1">
            <a:spLocks noChangeArrowheads="1"/>
          </p:cNvSpPr>
          <p:nvPr/>
        </p:nvSpPr>
        <p:spPr>
          <a:xfrm>
            <a:off x="548013" y="1847056"/>
            <a:ext cx="7772400" cy="3163888"/>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Courier New"/>
              <a:buChar char="o"/>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Arial"/>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GB" altLang="en-US" dirty="0"/>
              <a:t>Weight settings determine the behaviour of a network</a:t>
            </a:r>
          </a:p>
          <a:p>
            <a:pPr>
              <a:buFontTx/>
              <a:buNone/>
            </a:pPr>
            <a:r>
              <a:rPr lang="en-GB" altLang="en-US" dirty="0"/>
              <a:t>	</a:t>
            </a:r>
            <a:r>
              <a:rPr lang="en-GB" altLang="en-US" dirty="0">
                <a:sym typeface="Wingdings" panose="05000000000000000000" pitchFamily="2" charset="2"/>
              </a:rPr>
              <a:t> How can we find the right weights?</a:t>
            </a:r>
          </a:p>
        </p:txBody>
      </p:sp>
      <p:pic>
        <p:nvPicPr>
          <p:cNvPr id="11" name="Picture 3" descr="backprop_surface2">
            <a:extLst>
              <a:ext uri="{FF2B5EF4-FFF2-40B4-BE49-F238E27FC236}">
                <a16:creationId xmlns:a16="http://schemas.microsoft.com/office/drawing/2014/main" id="{8373F3A5-4C31-42A5-B39F-80CE7818A1A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43774" y="2299158"/>
            <a:ext cx="2714476" cy="22964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571054D-279F-424D-85D0-8006D6C2EBBF}"/>
              </a:ext>
            </a:extLst>
          </p:cNvPr>
          <p:cNvSpPr/>
          <p:nvPr/>
        </p:nvSpPr>
        <p:spPr>
          <a:xfrm>
            <a:off x="970767" y="3256768"/>
            <a:ext cx="7772400" cy="2677656"/>
          </a:xfrm>
          <a:prstGeom prst="rect">
            <a:avLst/>
          </a:prstGeom>
        </p:spPr>
        <p:txBody>
          <a:bodyPr wrap="square">
            <a:spAutoFit/>
          </a:bodyPr>
          <a:lstStyle/>
          <a:p>
            <a:pPr>
              <a:buFontTx/>
              <a:buNone/>
            </a:pPr>
            <a:r>
              <a:rPr lang="en-GB" altLang="en-US" sz="2400" b="1" dirty="0"/>
              <a:t>Training the Network - Learning</a:t>
            </a:r>
            <a:endParaRPr lang="en-GB" altLang="en-US" sz="2400" dirty="0"/>
          </a:p>
          <a:p>
            <a:endParaRPr lang="en-GB" altLang="en-US" sz="2400" dirty="0"/>
          </a:p>
          <a:p>
            <a:r>
              <a:rPr lang="en-GB" altLang="en-US" sz="2400" dirty="0"/>
              <a:t>Backpropagation</a:t>
            </a:r>
          </a:p>
          <a:p>
            <a:pPr lvl="1"/>
            <a:r>
              <a:rPr lang="en-GB" altLang="en-US" sz="2400" dirty="0"/>
              <a:t>Requires training set (input / output pairs)</a:t>
            </a:r>
          </a:p>
          <a:p>
            <a:pPr lvl="1"/>
            <a:r>
              <a:rPr lang="en-GB" altLang="en-US" sz="2400" dirty="0"/>
              <a:t>Starts with small random weights</a:t>
            </a:r>
          </a:p>
          <a:p>
            <a:pPr lvl="1"/>
            <a:r>
              <a:rPr lang="en-GB" altLang="en-US" sz="2400" dirty="0"/>
              <a:t>Error is used to adjust weights (supervised learning)</a:t>
            </a:r>
          </a:p>
          <a:p>
            <a:pPr lvl="1">
              <a:buFontTx/>
              <a:buNone/>
            </a:pPr>
            <a:r>
              <a:rPr lang="en-GB" altLang="en-US" sz="2400" dirty="0">
                <a:sym typeface="Wingdings" panose="05000000000000000000" pitchFamily="2" charset="2"/>
              </a:rPr>
              <a:t> Gradient descent on error landscape</a:t>
            </a:r>
            <a:endParaRPr lang="en-GB" altLang="en-US" sz="2400" dirty="0"/>
          </a:p>
        </p:txBody>
      </p:sp>
    </p:spTree>
    <p:extLst>
      <p:ext uri="{BB962C8B-B14F-4D97-AF65-F5344CB8AC3E}">
        <p14:creationId xmlns:p14="http://schemas.microsoft.com/office/powerpoint/2010/main" val="260904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Neural Networks: Pros and Cons</a:t>
            </a:r>
          </a:p>
        </p:txBody>
      </p:sp>
      <p:sp>
        <p:nvSpPr>
          <p:cNvPr id="3" name="Content Placeholder 2"/>
          <p:cNvSpPr>
            <a:spLocks noGrp="1"/>
          </p:cNvSpPr>
          <p:nvPr>
            <p:ph idx="1"/>
          </p:nvPr>
        </p:nvSpPr>
        <p:spPr/>
        <p:txBody>
          <a:bodyPr>
            <a:normAutofit/>
          </a:bodyPr>
          <a:lstStyle/>
          <a:p>
            <a:r>
              <a:rPr lang="en-AU" dirty="0"/>
              <a:t>Pros:</a:t>
            </a:r>
          </a:p>
          <a:p>
            <a:pPr lvl="1"/>
            <a:r>
              <a:rPr lang="en-AU" dirty="0"/>
              <a:t>A neural network can be used to solve linear as well as non-linear programming tasks</a:t>
            </a:r>
          </a:p>
          <a:p>
            <a:pPr lvl="1"/>
            <a:r>
              <a:rPr lang="en-AU" dirty="0"/>
              <a:t>An ANN can be used to solve classification, clustering, and regression related problems</a:t>
            </a:r>
          </a:p>
          <a:p>
            <a:r>
              <a:rPr lang="en-AU" dirty="0"/>
              <a:t>Cons:</a:t>
            </a:r>
          </a:p>
          <a:p>
            <a:pPr lvl="1"/>
            <a:r>
              <a:rPr lang="en-AU" dirty="0"/>
              <a:t>Most ANN's require a training phase to operate/function</a:t>
            </a:r>
          </a:p>
          <a:p>
            <a:pPr lvl="1"/>
            <a:r>
              <a:rPr lang="en-AU" dirty="0"/>
              <a:t>Large ANN's require rather powerful HW to run (to accomplish reasonable execution times)</a:t>
            </a:r>
          </a:p>
        </p:txBody>
      </p:sp>
    </p:spTree>
    <p:extLst>
      <p:ext uri="{BB962C8B-B14F-4D97-AF65-F5344CB8AC3E}">
        <p14:creationId xmlns:p14="http://schemas.microsoft.com/office/powerpoint/2010/main" val="1123049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Nearest Neighbour </a:t>
            </a:r>
            <a:r>
              <a:rPr lang="en-US" dirty="0"/>
              <a:t>Classifier</a:t>
            </a:r>
          </a:p>
        </p:txBody>
      </p:sp>
      <p:sp>
        <p:nvSpPr>
          <p:cNvPr id="4" name="Content Placeholder 2"/>
          <p:cNvSpPr>
            <a:spLocks noGrp="1"/>
          </p:cNvSpPr>
          <p:nvPr>
            <p:ph idx="1"/>
          </p:nvPr>
        </p:nvSpPr>
        <p:spPr>
          <a:xfrm>
            <a:off x="284163" y="1923885"/>
            <a:ext cx="8574087" cy="4239431"/>
          </a:xfrm>
        </p:spPr>
        <p:txBody>
          <a:bodyPr>
            <a:normAutofit/>
          </a:bodyPr>
          <a:lstStyle/>
          <a:p>
            <a:r>
              <a:rPr lang="en-US" dirty="0"/>
              <a:t>Learning by analogy:</a:t>
            </a:r>
            <a:br>
              <a:rPr lang="en-US" dirty="0"/>
            </a:br>
            <a:r>
              <a:rPr lang="en-US" dirty="0"/>
              <a:t>Tell me who your friends are and I’ll tell you who you are</a:t>
            </a:r>
          </a:p>
          <a:p>
            <a:r>
              <a:rPr lang="en-US" dirty="0"/>
              <a:t>To determine the class of a new example E:</a:t>
            </a:r>
          </a:p>
          <a:p>
            <a:pPr lvl="1"/>
            <a:r>
              <a:rPr lang="en-US" dirty="0"/>
              <a:t>Calculate the distance between E and all examples in the training set</a:t>
            </a:r>
          </a:p>
          <a:p>
            <a:pPr lvl="1"/>
            <a:r>
              <a:rPr lang="en-US" dirty="0"/>
              <a:t>Select  K-nearest examples to E in the training set</a:t>
            </a:r>
          </a:p>
          <a:p>
            <a:pPr lvl="1"/>
            <a:r>
              <a:rPr lang="en-US" dirty="0"/>
              <a:t>Assign E to the most common class among its K-nearest neighbors</a:t>
            </a:r>
          </a:p>
          <a:p>
            <a:r>
              <a:rPr lang="en-US" dirty="0"/>
              <a:t>A new data is assigned to the most common class among the (K) examples that are most similar to it.</a:t>
            </a:r>
          </a:p>
        </p:txBody>
      </p:sp>
    </p:spTree>
    <p:extLst>
      <p:ext uri="{BB962C8B-B14F-4D97-AF65-F5344CB8AC3E}">
        <p14:creationId xmlns:p14="http://schemas.microsoft.com/office/powerpoint/2010/main" val="3727335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Nearest Neighbour </a:t>
            </a:r>
            <a:r>
              <a:rPr lang="en-US" dirty="0"/>
              <a:t>Classifier</a:t>
            </a:r>
          </a:p>
        </p:txBody>
      </p:sp>
      <p:sp>
        <p:nvSpPr>
          <p:cNvPr id="3" name="Content Placeholder 2"/>
          <p:cNvSpPr>
            <a:spLocks noGrp="1"/>
          </p:cNvSpPr>
          <p:nvPr>
            <p:ph idx="1"/>
          </p:nvPr>
        </p:nvSpPr>
        <p:spPr>
          <a:xfrm>
            <a:off x="4126747" y="2300164"/>
            <a:ext cx="4731503" cy="3532943"/>
          </a:xfrm>
        </p:spPr>
        <p:txBody>
          <a:bodyPr>
            <a:normAutofit/>
          </a:bodyPr>
          <a:lstStyle/>
          <a:p>
            <a:r>
              <a:rPr lang="en-US" sz="2100" dirty="0"/>
              <a:t>Requires three things</a:t>
            </a:r>
          </a:p>
          <a:p>
            <a:pPr lvl="1"/>
            <a:r>
              <a:rPr lang="en-US" sz="2100" dirty="0"/>
              <a:t>The set of stored records</a:t>
            </a:r>
          </a:p>
          <a:p>
            <a:pPr lvl="1"/>
            <a:endParaRPr lang="en-US" sz="2100" dirty="0"/>
          </a:p>
          <a:p>
            <a:pPr lvl="1"/>
            <a:r>
              <a:rPr lang="en-US" sz="2100" dirty="0"/>
              <a:t>Distance Metric to compute distance between records</a:t>
            </a:r>
          </a:p>
          <a:p>
            <a:pPr lvl="1"/>
            <a:endParaRPr lang="en-US" sz="2100" dirty="0"/>
          </a:p>
          <a:p>
            <a:pPr lvl="1"/>
            <a:r>
              <a:rPr lang="en-US" sz="2100" dirty="0"/>
              <a:t>The value of k, the number of nearest neighbors to retrieve </a:t>
            </a:r>
          </a:p>
          <a:p>
            <a:pPr>
              <a:buNone/>
            </a:pPr>
            <a:endParaRPr lang="en-US" dirty="0"/>
          </a:p>
        </p:txBody>
      </p:sp>
      <p:pic>
        <p:nvPicPr>
          <p:cNvPr id="4" name="Picture 3"/>
          <p:cNvPicPr>
            <a:picLocks noChangeAspect="1"/>
          </p:cNvPicPr>
          <p:nvPr/>
        </p:nvPicPr>
        <p:blipFill>
          <a:blip r:embed="rId2"/>
          <a:stretch>
            <a:fillRect/>
          </a:stretch>
        </p:blipFill>
        <p:spPr>
          <a:xfrm>
            <a:off x="551955" y="2401776"/>
            <a:ext cx="3474763" cy="3660821"/>
          </a:xfrm>
          <a:prstGeom prst="rect">
            <a:avLst/>
          </a:prstGeom>
        </p:spPr>
      </p:pic>
    </p:spTree>
    <p:extLst>
      <p:ext uri="{BB962C8B-B14F-4D97-AF65-F5344CB8AC3E}">
        <p14:creationId xmlns:p14="http://schemas.microsoft.com/office/powerpoint/2010/main" val="1318175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Nearest Neighbour: Example</a:t>
            </a:r>
          </a:p>
        </p:txBody>
      </p:sp>
      <p:sp>
        <p:nvSpPr>
          <p:cNvPr id="3" name="Content Placeholder 2"/>
          <p:cNvSpPr>
            <a:spLocks noGrp="1"/>
          </p:cNvSpPr>
          <p:nvPr>
            <p:ph idx="1"/>
          </p:nvPr>
        </p:nvSpPr>
        <p:spPr>
          <a:xfrm>
            <a:off x="284163" y="1923885"/>
            <a:ext cx="8574087" cy="911033"/>
          </a:xfrm>
        </p:spPr>
        <p:txBody>
          <a:bodyPr/>
          <a:lstStyle/>
          <a:p>
            <a:r>
              <a:rPr lang="en-US" altLang="ja-JP" dirty="0"/>
              <a:t>Question: “Will Katy vote for </a:t>
            </a:r>
            <a:r>
              <a:rPr lang="en-AU" dirty="0"/>
              <a:t>Trump</a:t>
            </a:r>
            <a:r>
              <a:rPr lang="en-US" altLang="ja-JP" dirty="0"/>
              <a:t>?”</a:t>
            </a:r>
          </a:p>
        </p:txBody>
      </p:sp>
      <p:grpSp>
        <p:nvGrpSpPr>
          <p:cNvPr id="5" name="Group 4"/>
          <p:cNvGrpSpPr/>
          <p:nvPr/>
        </p:nvGrpSpPr>
        <p:grpSpPr>
          <a:xfrm>
            <a:off x="775252" y="2474653"/>
            <a:ext cx="7607300" cy="4089400"/>
            <a:chOff x="775252" y="2474653"/>
            <a:chExt cx="7607300" cy="4089400"/>
          </a:xfrm>
        </p:grpSpPr>
        <p:pic>
          <p:nvPicPr>
            <p:cNvPr id="50" name="Picture 49"/>
            <p:cNvPicPr>
              <a:picLocks noChangeAspect="1"/>
            </p:cNvPicPr>
            <p:nvPr/>
          </p:nvPicPr>
          <p:blipFill>
            <a:blip r:embed="rId3"/>
            <a:stretch>
              <a:fillRect/>
            </a:stretch>
          </p:blipFill>
          <p:spPr>
            <a:xfrm>
              <a:off x="775252" y="2474653"/>
              <a:ext cx="7607300" cy="4089400"/>
            </a:xfrm>
            <a:prstGeom prst="rect">
              <a:avLst/>
            </a:prstGeom>
          </p:spPr>
        </p:pic>
        <p:sp>
          <p:nvSpPr>
            <p:cNvPr id="4" name="Rectangle 3"/>
            <p:cNvSpPr/>
            <p:nvPr/>
          </p:nvSpPr>
          <p:spPr>
            <a:xfrm>
              <a:off x="6908800" y="4297961"/>
              <a:ext cx="904769" cy="28462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Katy</a:t>
              </a:r>
            </a:p>
          </p:txBody>
        </p:sp>
      </p:grpSp>
      <p:cxnSp>
        <p:nvCxnSpPr>
          <p:cNvPr id="7" name="Straight Arrow Connector 6"/>
          <p:cNvCxnSpPr/>
          <p:nvPr/>
        </p:nvCxnSpPr>
        <p:spPr>
          <a:xfrm flipH="1">
            <a:off x="6908800" y="4461811"/>
            <a:ext cx="200977" cy="493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53309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Nearest Neighbour: Pros and Cons</a:t>
            </a:r>
          </a:p>
        </p:txBody>
      </p:sp>
      <p:sp>
        <p:nvSpPr>
          <p:cNvPr id="3" name="Content Placeholder 2"/>
          <p:cNvSpPr>
            <a:spLocks noGrp="1"/>
          </p:cNvSpPr>
          <p:nvPr>
            <p:ph idx="1"/>
          </p:nvPr>
        </p:nvSpPr>
        <p:spPr/>
        <p:txBody>
          <a:bodyPr>
            <a:normAutofit/>
          </a:bodyPr>
          <a:lstStyle/>
          <a:p>
            <a:r>
              <a:rPr lang="en-AU" dirty="0"/>
              <a:t>Pros:</a:t>
            </a:r>
          </a:p>
          <a:p>
            <a:pPr lvl="1"/>
            <a:r>
              <a:rPr lang="en-AU" dirty="0"/>
              <a:t>Simple to implement and use</a:t>
            </a:r>
          </a:p>
          <a:p>
            <a:pPr lvl="1"/>
            <a:r>
              <a:rPr lang="en-AU" dirty="0"/>
              <a:t>Comprehensible – easy to explain prediction</a:t>
            </a:r>
          </a:p>
          <a:p>
            <a:pPr lvl="1"/>
            <a:r>
              <a:rPr lang="en-AU" dirty="0"/>
              <a:t>Robust to noisy data by averaging k-nearest neighbours.</a:t>
            </a:r>
          </a:p>
          <a:p>
            <a:r>
              <a:rPr lang="en-AU" dirty="0"/>
              <a:t>Cons:</a:t>
            </a:r>
          </a:p>
          <a:p>
            <a:pPr lvl="1"/>
            <a:r>
              <a:rPr lang="en-AU" dirty="0"/>
              <a:t>Takes more time to classify a new example than with a model (need to calculate and compare distance from new example to all other examples).</a:t>
            </a:r>
          </a:p>
          <a:p>
            <a:pPr lvl="1"/>
            <a:r>
              <a:rPr lang="en-US" dirty="0"/>
              <a:t>Detected results will be different according to the number of K</a:t>
            </a:r>
            <a:endParaRPr lang="en-AU" dirty="0"/>
          </a:p>
        </p:txBody>
      </p:sp>
    </p:spTree>
    <p:extLst>
      <p:ext uri="{BB962C8B-B14F-4D97-AF65-F5344CB8AC3E}">
        <p14:creationId xmlns:p14="http://schemas.microsoft.com/office/powerpoint/2010/main" val="3282450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Decision Tree</a:t>
            </a:r>
          </a:p>
        </p:txBody>
      </p:sp>
      <p:sp>
        <p:nvSpPr>
          <p:cNvPr id="3" name="Content Placeholder 2"/>
          <p:cNvSpPr>
            <a:spLocks noGrp="1"/>
          </p:cNvSpPr>
          <p:nvPr>
            <p:ph idx="1"/>
          </p:nvPr>
        </p:nvSpPr>
        <p:spPr>
          <a:xfrm>
            <a:off x="284163" y="1923885"/>
            <a:ext cx="8574087" cy="4772166"/>
          </a:xfrm>
        </p:spPr>
        <p:txBody>
          <a:bodyPr>
            <a:normAutofit fontScale="92500" lnSpcReduction="10000"/>
          </a:bodyPr>
          <a:lstStyle/>
          <a:p>
            <a:r>
              <a:rPr lang="en-AU" dirty="0"/>
              <a:t>A decision tree is a decision support tool that uses a </a:t>
            </a:r>
            <a:r>
              <a:rPr lang="en-AU" b="1" dirty="0"/>
              <a:t>tree-like graph or model of decisions </a:t>
            </a:r>
            <a:r>
              <a:rPr lang="en-AU" dirty="0"/>
              <a:t>and their possible consequences, including chance event outcomes, resource costs, and utility. It is one way to display an algorithm.</a:t>
            </a:r>
          </a:p>
          <a:p>
            <a:r>
              <a:rPr lang="en-AU" dirty="0"/>
              <a:t>Decision trees are commonly used in operations research, specifically in decision analysis, to help identify a strategy most likely to reach a goal.</a:t>
            </a:r>
          </a:p>
          <a:p>
            <a:pPr lvl="1"/>
            <a:r>
              <a:rPr lang="en-AU" dirty="0"/>
              <a:t>Pros</a:t>
            </a:r>
            <a:r>
              <a:rPr lang="ko-KR" altLang="en-US" dirty="0"/>
              <a:t> </a:t>
            </a:r>
            <a:r>
              <a:rPr lang="en-US" altLang="ko-KR" dirty="0"/>
              <a:t>:</a:t>
            </a:r>
            <a:r>
              <a:rPr lang="en-AU" dirty="0"/>
              <a:t> easy to understand the consequences(reason of the result): You can trace the result</a:t>
            </a:r>
          </a:p>
          <a:p>
            <a:pPr lvl="1"/>
            <a:r>
              <a:rPr lang="en-AU" dirty="0"/>
              <a:t>Cons: </a:t>
            </a:r>
          </a:p>
          <a:p>
            <a:pPr lvl="2"/>
            <a:r>
              <a:rPr lang="en-AU" dirty="0"/>
              <a:t>The high classification error rate while training set is small in comparison with the number of classes.</a:t>
            </a:r>
          </a:p>
          <a:p>
            <a:pPr lvl="2"/>
            <a:r>
              <a:rPr lang="en-AU" dirty="0"/>
              <a:t>Exponential calculation growth while problem is getting bigger</a:t>
            </a:r>
          </a:p>
        </p:txBody>
      </p:sp>
    </p:spTree>
    <p:extLst>
      <p:ext uri="{BB962C8B-B14F-4D97-AF65-F5344CB8AC3E}">
        <p14:creationId xmlns:p14="http://schemas.microsoft.com/office/powerpoint/2010/main" val="4044209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436" y="593946"/>
            <a:ext cx="7881731" cy="1017270"/>
          </a:xfrm>
        </p:spPr>
        <p:txBody>
          <a:bodyPr/>
          <a:lstStyle/>
          <a:p>
            <a:r>
              <a:rPr lang="en-AU" dirty="0"/>
              <a:t>Decision Tree</a:t>
            </a:r>
            <a:endParaRPr lang="en-US" dirty="0"/>
          </a:p>
        </p:txBody>
      </p:sp>
      <p:sp>
        <p:nvSpPr>
          <p:cNvPr id="3" name="Content Placeholder 2"/>
          <p:cNvSpPr>
            <a:spLocks noGrp="1"/>
          </p:cNvSpPr>
          <p:nvPr>
            <p:ph idx="1"/>
          </p:nvPr>
        </p:nvSpPr>
        <p:spPr>
          <a:xfrm>
            <a:off x="535014" y="1958140"/>
            <a:ext cx="7881730" cy="3028950"/>
          </a:xfrm>
        </p:spPr>
        <p:txBody>
          <a:bodyPr>
            <a:normAutofit/>
          </a:bodyPr>
          <a:lstStyle/>
          <a:p>
            <a:pPr>
              <a:lnSpc>
                <a:spcPct val="90000"/>
              </a:lnSpc>
            </a:pPr>
            <a:r>
              <a:rPr lang="en-US" altLang="ja-JP" dirty="0"/>
              <a:t>Nodes represent attribute tests</a:t>
            </a:r>
          </a:p>
          <a:p>
            <a:pPr lvl="1">
              <a:lnSpc>
                <a:spcPct val="90000"/>
              </a:lnSpc>
            </a:pPr>
            <a:r>
              <a:rPr lang="en-US" altLang="ja-JP" sz="1500" dirty="0"/>
              <a:t>One child for each possible outcome of the test</a:t>
            </a:r>
          </a:p>
          <a:p>
            <a:pPr>
              <a:lnSpc>
                <a:spcPct val="90000"/>
              </a:lnSpc>
            </a:pPr>
            <a:r>
              <a:rPr lang="en-US" altLang="ja-JP" dirty="0"/>
              <a:t>Leaves represent classifications</a:t>
            </a:r>
          </a:p>
          <a:p>
            <a:pPr lvl="1">
              <a:lnSpc>
                <a:spcPct val="90000"/>
              </a:lnSpc>
            </a:pPr>
            <a:r>
              <a:rPr lang="en-US" altLang="ja-JP" sz="1500" dirty="0"/>
              <a:t>Can have the same classification for several leaves</a:t>
            </a:r>
          </a:p>
          <a:p>
            <a:pPr>
              <a:lnSpc>
                <a:spcPct val="90000"/>
              </a:lnSpc>
            </a:pPr>
            <a:r>
              <a:rPr lang="en-US" altLang="ja-JP" dirty="0"/>
              <a:t>Classify by descending from root to a leaf</a:t>
            </a:r>
          </a:p>
          <a:p>
            <a:pPr lvl="1">
              <a:lnSpc>
                <a:spcPct val="90000"/>
              </a:lnSpc>
            </a:pPr>
            <a:r>
              <a:rPr lang="en-US" altLang="ja-JP" sz="1500" dirty="0"/>
              <a:t>At each node perform the test and descend the appropriate branch</a:t>
            </a:r>
          </a:p>
          <a:p>
            <a:pPr lvl="1">
              <a:lnSpc>
                <a:spcPct val="90000"/>
              </a:lnSpc>
            </a:pPr>
            <a:r>
              <a:rPr lang="en-US" altLang="ja-JP" sz="1500" dirty="0"/>
              <a:t>When a leaf is reached return the classification (action) of that leaf</a:t>
            </a:r>
          </a:p>
        </p:txBody>
      </p:sp>
      <p:grpSp>
        <p:nvGrpSpPr>
          <p:cNvPr id="4" name="Group 27"/>
          <p:cNvGrpSpPr>
            <a:grpSpLocks/>
          </p:cNvGrpSpPr>
          <p:nvPr/>
        </p:nvGrpSpPr>
        <p:grpSpPr bwMode="auto">
          <a:xfrm>
            <a:off x="1476422" y="4888898"/>
            <a:ext cx="7132563" cy="1688512"/>
            <a:chOff x="480" y="1776"/>
            <a:chExt cx="5280" cy="1715"/>
          </a:xfrm>
        </p:grpSpPr>
        <p:sp>
          <p:nvSpPr>
            <p:cNvPr id="5" name="Oval 5"/>
            <p:cNvSpPr>
              <a:spLocks noChangeArrowheads="1"/>
            </p:cNvSpPr>
            <p:nvPr/>
          </p:nvSpPr>
          <p:spPr bwMode="auto">
            <a:xfrm>
              <a:off x="2064" y="1776"/>
              <a:ext cx="1056" cy="288"/>
            </a:xfrm>
            <a:prstGeom prst="ellipse">
              <a:avLst/>
            </a:prstGeom>
            <a:solidFill>
              <a:srgbClr val="99CCFF">
                <a:alpha val="39999"/>
              </a:srgbClr>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TW" sz="1350"/>
                <a:t>Root node</a:t>
              </a:r>
            </a:p>
          </p:txBody>
        </p:sp>
        <p:sp>
          <p:nvSpPr>
            <p:cNvPr id="6" name="Rectangle 6"/>
            <p:cNvSpPr>
              <a:spLocks noChangeArrowheads="1"/>
            </p:cNvSpPr>
            <p:nvPr/>
          </p:nvSpPr>
          <p:spPr bwMode="auto">
            <a:xfrm>
              <a:off x="1296" y="2400"/>
              <a:ext cx="816" cy="336"/>
            </a:xfrm>
            <a:prstGeom prst="rect">
              <a:avLst/>
            </a:prstGeom>
            <a:solidFill>
              <a:srgbClr val="FFCC00">
                <a:alpha val="50000"/>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TW" sz="1350"/>
                <a:t>A</a:t>
              </a:r>
            </a:p>
          </p:txBody>
        </p:sp>
        <p:sp>
          <p:nvSpPr>
            <p:cNvPr id="7" name="Rectangle 7"/>
            <p:cNvSpPr>
              <a:spLocks noChangeArrowheads="1"/>
            </p:cNvSpPr>
            <p:nvPr/>
          </p:nvSpPr>
          <p:spPr bwMode="auto">
            <a:xfrm>
              <a:off x="3072" y="2400"/>
              <a:ext cx="816" cy="336"/>
            </a:xfrm>
            <a:prstGeom prst="rect">
              <a:avLst/>
            </a:prstGeom>
            <a:solidFill>
              <a:srgbClr val="FFCC00">
                <a:alpha val="50000"/>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TW" sz="1350"/>
                <a:t>A</a:t>
              </a:r>
            </a:p>
          </p:txBody>
        </p:sp>
        <p:sp>
          <p:nvSpPr>
            <p:cNvPr id="8" name="Rectangle 8"/>
            <p:cNvSpPr>
              <a:spLocks noChangeArrowheads="1"/>
            </p:cNvSpPr>
            <p:nvPr/>
          </p:nvSpPr>
          <p:spPr bwMode="auto">
            <a:xfrm>
              <a:off x="1083" y="3134"/>
              <a:ext cx="528" cy="288"/>
            </a:xfrm>
            <a:prstGeom prst="rect">
              <a:avLst/>
            </a:prstGeom>
            <a:solidFill>
              <a:srgbClr val="FFCC00">
                <a:alpha val="50000"/>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TW" sz="1350"/>
                <a:t>B</a:t>
              </a:r>
            </a:p>
          </p:txBody>
        </p:sp>
        <p:sp>
          <p:nvSpPr>
            <p:cNvPr id="9" name="Rectangle 9"/>
            <p:cNvSpPr>
              <a:spLocks noChangeArrowheads="1"/>
            </p:cNvSpPr>
            <p:nvPr/>
          </p:nvSpPr>
          <p:spPr bwMode="auto">
            <a:xfrm>
              <a:off x="1751" y="3143"/>
              <a:ext cx="528" cy="288"/>
            </a:xfrm>
            <a:prstGeom prst="rect">
              <a:avLst/>
            </a:prstGeom>
            <a:solidFill>
              <a:srgbClr val="FFCC00">
                <a:alpha val="50000"/>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TW" sz="1350"/>
                <a:t>B</a:t>
              </a:r>
            </a:p>
          </p:txBody>
        </p:sp>
        <p:sp>
          <p:nvSpPr>
            <p:cNvPr id="10" name="Rectangle 10"/>
            <p:cNvSpPr>
              <a:spLocks noChangeArrowheads="1"/>
            </p:cNvSpPr>
            <p:nvPr/>
          </p:nvSpPr>
          <p:spPr bwMode="auto">
            <a:xfrm>
              <a:off x="2885" y="3152"/>
              <a:ext cx="528" cy="288"/>
            </a:xfrm>
            <a:prstGeom prst="rect">
              <a:avLst/>
            </a:prstGeom>
            <a:solidFill>
              <a:srgbClr val="FFCC00">
                <a:alpha val="50000"/>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TW" sz="1350"/>
                <a:t>B</a:t>
              </a:r>
            </a:p>
          </p:txBody>
        </p:sp>
        <p:sp>
          <p:nvSpPr>
            <p:cNvPr id="11" name="Rectangle 11"/>
            <p:cNvSpPr>
              <a:spLocks noChangeArrowheads="1"/>
            </p:cNvSpPr>
            <p:nvPr/>
          </p:nvSpPr>
          <p:spPr bwMode="auto">
            <a:xfrm>
              <a:off x="3559" y="3152"/>
              <a:ext cx="528" cy="288"/>
            </a:xfrm>
            <a:prstGeom prst="rect">
              <a:avLst/>
            </a:prstGeom>
            <a:solidFill>
              <a:srgbClr val="FFCC00">
                <a:alpha val="50000"/>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TW" sz="1350"/>
                <a:t>B</a:t>
              </a:r>
            </a:p>
          </p:txBody>
        </p:sp>
        <p:sp>
          <p:nvSpPr>
            <p:cNvPr id="12" name="Line 12"/>
            <p:cNvSpPr>
              <a:spLocks noChangeShapeType="1"/>
            </p:cNvSpPr>
            <p:nvPr/>
          </p:nvSpPr>
          <p:spPr bwMode="auto">
            <a:xfrm>
              <a:off x="1680" y="2256"/>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13" name="Line 13"/>
            <p:cNvSpPr>
              <a:spLocks noChangeShapeType="1"/>
            </p:cNvSpPr>
            <p:nvPr/>
          </p:nvSpPr>
          <p:spPr bwMode="auto">
            <a:xfrm>
              <a:off x="3456" y="2256"/>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14" name="Line 14"/>
            <p:cNvSpPr>
              <a:spLocks noChangeShapeType="1"/>
            </p:cNvSpPr>
            <p:nvPr/>
          </p:nvSpPr>
          <p:spPr bwMode="auto">
            <a:xfrm>
              <a:off x="1680" y="2256"/>
              <a:ext cx="177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15" name="Line 15"/>
            <p:cNvSpPr>
              <a:spLocks noChangeShapeType="1"/>
            </p:cNvSpPr>
            <p:nvPr/>
          </p:nvSpPr>
          <p:spPr bwMode="auto">
            <a:xfrm>
              <a:off x="2544" y="2064"/>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16" name="Line 16"/>
            <p:cNvSpPr>
              <a:spLocks noChangeShapeType="1"/>
            </p:cNvSpPr>
            <p:nvPr/>
          </p:nvSpPr>
          <p:spPr bwMode="auto">
            <a:xfrm>
              <a:off x="1680" y="2736"/>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17" name="Line 17"/>
            <p:cNvSpPr>
              <a:spLocks noChangeShapeType="1"/>
            </p:cNvSpPr>
            <p:nvPr/>
          </p:nvSpPr>
          <p:spPr bwMode="auto">
            <a:xfrm>
              <a:off x="3456" y="2736"/>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18" name="Line 18"/>
            <p:cNvSpPr>
              <a:spLocks noChangeShapeType="1"/>
            </p:cNvSpPr>
            <p:nvPr/>
          </p:nvSpPr>
          <p:spPr bwMode="auto">
            <a:xfrm>
              <a:off x="1344" y="2928"/>
              <a:ext cx="67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19" name="Line 19"/>
            <p:cNvSpPr>
              <a:spLocks noChangeShapeType="1"/>
            </p:cNvSpPr>
            <p:nvPr/>
          </p:nvSpPr>
          <p:spPr bwMode="auto">
            <a:xfrm>
              <a:off x="1344" y="2928"/>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20" name="Line 20"/>
            <p:cNvSpPr>
              <a:spLocks noChangeShapeType="1"/>
            </p:cNvSpPr>
            <p:nvPr/>
          </p:nvSpPr>
          <p:spPr bwMode="auto">
            <a:xfrm>
              <a:off x="2016" y="2928"/>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21" name="Line 21"/>
            <p:cNvSpPr>
              <a:spLocks noChangeShapeType="1"/>
            </p:cNvSpPr>
            <p:nvPr/>
          </p:nvSpPr>
          <p:spPr bwMode="auto">
            <a:xfrm>
              <a:off x="3126" y="29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22" name="Line 22"/>
            <p:cNvSpPr>
              <a:spLocks noChangeShapeType="1"/>
            </p:cNvSpPr>
            <p:nvPr/>
          </p:nvSpPr>
          <p:spPr bwMode="auto">
            <a:xfrm>
              <a:off x="3798" y="293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23" name="Line 23"/>
            <p:cNvSpPr>
              <a:spLocks noChangeShapeType="1"/>
            </p:cNvSpPr>
            <p:nvPr/>
          </p:nvSpPr>
          <p:spPr bwMode="auto">
            <a:xfrm>
              <a:off x="3120" y="2928"/>
              <a:ext cx="67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24" name="Text Box 24"/>
            <p:cNvSpPr txBox="1">
              <a:spLocks noChangeArrowheads="1"/>
            </p:cNvSpPr>
            <p:nvPr/>
          </p:nvSpPr>
          <p:spPr bwMode="auto">
            <a:xfrm>
              <a:off x="4080" y="1920"/>
              <a:ext cx="1680" cy="15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kumimoji="1">
                  <a:solidFill>
                    <a:schemeClr val="tx1"/>
                  </a:solidFill>
                  <a:latin typeface="Arial" charset="0"/>
                  <a:ea typeface="新細明體" charset="0"/>
                  <a:cs typeface="新細明體" charset="0"/>
                </a:defRPr>
              </a:lvl1pPr>
              <a:lvl2pPr marL="800100" indent="-342900">
                <a:defRPr kumimoji="1">
                  <a:solidFill>
                    <a:schemeClr val="tx1"/>
                  </a:solidFill>
                  <a:latin typeface="Arial" charset="0"/>
                  <a:ea typeface="新細明體" charset="0"/>
                  <a:cs typeface="新細明體" charset="0"/>
                </a:defRPr>
              </a:lvl2pPr>
              <a:lvl3pPr marL="1257300" indent="-342900">
                <a:defRPr kumimoji="1">
                  <a:solidFill>
                    <a:schemeClr val="tx1"/>
                  </a:solidFill>
                  <a:latin typeface="Arial" charset="0"/>
                  <a:ea typeface="新細明體" charset="0"/>
                  <a:cs typeface="新細明體" charset="0"/>
                </a:defRPr>
              </a:lvl3pPr>
              <a:lvl4pPr marL="1714500" indent="-342900">
                <a:defRPr kumimoji="1">
                  <a:solidFill>
                    <a:schemeClr val="tx1"/>
                  </a:solidFill>
                  <a:latin typeface="Arial" charset="0"/>
                  <a:ea typeface="新細明體" charset="0"/>
                  <a:cs typeface="新細明體" charset="0"/>
                </a:defRPr>
              </a:lvl4pPr>
              <a:lvl5pPr marL="2171700" indent="-342900">
                <a:defRPr kumimoji="1">
                  <a:solidFill>
                    <a:schemeClr val="tx1"/>
                  </a:solidFill>
                  <a:latin typeface="Arial" charset="0"/>
                  <a:ea typeface="新細明體" charset="0"/>
                  <a:cs typeface="新細明體" charset="0"/>
                </a:defRPr>
              </a:lvl5pPr>
              <a:lvl6pPr marL="2628900" indent="-342900" fontAlgn="base">
                <a:spcBef>
                  <a:spcPct val="0"/>
                </a:spcBef>
                <a:spcAft>
                  <a:spcPct val="0"/>
                </a:spcAft>
                <a:defRPr kumimoji="1">
                  <a:solidFill>
                    <a:schemeClr val="tx1"/>
                  </a:solidFill>
                  <a:latin typeface="Arial" charset="0"/>
                  <a:ea typeface="新細明體" charset="0"/>
                  <a:cs typeface="新細明體" charset="0"/>
                </a:defRPr>
              </a:lvl6pPr>
              <a:lvl7pPr marL="3086100" indent="-342900" fontAlgn="base">
                <a:spcBef>
                  <a:spcPct val="0"/>
                </a:spcBef>
                <a:spcAft>
                  <a:spcPct val="0"/>
                </a:spcAft>
                <a:defRPr kumimoji="1">
                  <a:solidFill>
                    <a:schemeClr val="tx1"/>
                  </a:solidFill>
                  <a:latin typeface="Arial" charset="0"/>
                  <a:ea typeface="新細明體" charset="0"/>
                  <a:cs typeface="新細明體" charset="0"/>
                </a:defRPr>
              </a:lvl7pPr>
              <a:lvl8pPr marL="3543300" indent="-342900" fontAlgn="base">
                <a:spcBef>
                  <a:spcPct val="0"/>
                </a:spcBef>
                <a:spcAft>
                  <a:spcPct val="0"/>
                </a:spcAft>
                <a:defRPr kumimoji="1">
                  <a:solidFill>
                    <a:schemeClr val="tx1"/>
                  </a:solidFill>
                  <a:latin typeface="Arial" charset="0"/>
                  <a:ea typeface="新細明體" charset="0"/>
                  <a:cs typeface="新細明體" charset="0"/>
                </a:defRPr>
              </a:lvl8pPr>
              <a:lvl9pPr marL="4000500" indent="-342900" fontAlgn="base">
                <a:spcBef>
                  <a:spcPct val="0"/>
                </a:spcBef>
                <a:spcAft>
                  <a:spcPct val="0"/>
                </a:spcAft>
                <a:defRPr kumimoji="1">
                  <a:solidFill>
                    <a:schemeClr val="tx1"/>
                  </a:solidFill>
                  <a:latin typeface="Arial" charset="0"/>
                  <a:ea typeface="新細明體" charset="0"/>
                  <a:cs typeface="新細明體" charset="0"/>
                </a:defRPr>
              </a:lvl9pPr>
            </a:lstStyle>
            <a:p>
              <a:pPr>
                <a:spcBef>
                  <a:spcPct val="50000"/>
                </a:spcBef>
                <a:buFontTx/>
                <a:buAutoNum type="alphaUcPeriod"/>
              </a:pPr>
              <a:r>
                <a:rPr lang="en-US" altLang="zh-TW" sz="1350" dirty="0"/>
                <a:t>Nodes of the tree</a:t>
              </a:r>
            </a:p>
            <a:p>
              <a:pPr>
                <a:spcBef>
                  <a:spcPct val="50000"/>
                </a:spcBef>
                <a:buFontTx/>
                <a:buAutoNum type="alphaUcPeriod"/>
              </a:pPr>
              <a:r>
                <a:rPr lang="en-US" altLang="zh-TW" sz="1350" dirty="0"/>
                <a:t>Leaves (terminal nodes) of the tree</a:t>
              </a:r>
            </a:p>
            <a:p>
              <a:pPr>
                <a:spcBef>
                  <a:spcPct val="50000"/>
                </a:spcBef>
                <a:buFontTx/>
                <a:buAutoNum type="alphaUcPeriod"/>
              </a:pPr>
              <a:r>
                <a:rPr lang="en-US" altLang="zh-TW" sz="1350" dirty="0"/>
                <a:t>Branches (decision point) of the tree</a:t>
              </a:r>
            </a:p>
          </p:txBody>
        </p:sp>
        <p:sp>
          <p:nvSpPr>
            <p:cNvPr id="25" name="Line 25"/>
            <p:cNvSpPr>
              <a:spLocks noChangeShapeType="1"/>
            </p:cNvSpPr>
            <p:nvPr/>
          </p:nvSpPr>
          <p:spPr bwMode="auto">
            <a:xfrm>
              <a:off x="864" y="2112"/>
              <a:ext cx="168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AU" sz="1350"/>
            </a:p>
          </p:txBody>
        </p:sp>
        <p:sp>
          <p:nvSpPr>
            <p:cNvPr id="26" name="Rectangle 26"/>
            <p:cNvSpPr>
              <a:spLocks noChangeArrowheads="1"/>
            </p:cNvSpPr>
            <p:nvPr/>
          </p:nvSpPr>
          <p:spPr bwMode="auto">
            <a:xfrm>
              <a:off x="480" y="1968"/>
              <a:ext cx="384" cy="3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TW" sz="1350"/>
                <a:t>C</a:t>
              </a:r>
            </a:p>
          </p:txBody>
        </p:sp>
      </p:grpSp>
    </p:spTree>
    <p:extLst>
      <p:ext uri="{BB962C8B-B14F-4D97-AF65-F5344CB8AC3E}">
        <p14:creationId xmlns:p14="http://schemas.microsoft.com/office/powerpoint/2010/main" val="10445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Data from Web service and applications</a:t>
            </a:r>
          </a:p>
        </p:txBody>
      </p:sp>
      <p:sp>
        <p:nvSpPr>
          <p:cNvPr id="4" name="Rectangle 3"/>
          <p:cNvSpPr/>
          <p:nvPr/>
        </p:nvSpPr>
        <p:spPr>
          <a:xfrm>
            <a:off x="2851868" y="2256140"/>
            <a:ext cx="4004256" cy="62855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Web Architecture</a:t>
            </a:r>
          </a:p>
        </p:txBody>
      </p:sp>
      <p:sp>
        <p:nvSpPr>
          <p:cNvPr id="9" name="TextBox 8"/>
          <p:cNvSpPr txBox="1"/>
          <p:nvPr/>
        </p:nvSpPr>
        <p:spPr>
          <a:xfrm>
            <a:off x="1763688" y="2420888"/>
            <a:ext cx="854057" cy="369332"/>
          </a:xfrm>
          <a:prstGeom prst="rect">
            <a:avLst/>
          </a:prstGeom>
          <a:noFill/>
        </p:spPr>
        <p:txBody>
          <a:bodyPr wrap="none" rtlCol="0">
            <a:spAutoFit/>
          </a:bodyPr>
          <a:lstStyle/>
          <a:p>
            <a:r>
              <a:rPr lang="en-AU" b="1" dirty="0"/>
              <a:t>Week1</a:t>
            </a:r>
          </a:p>
        </p:txBody>
      </p:sp>
      <p:sp>
        <p:nvSpPr>
          <p:cNvPr id="10" name="TextBox 9"/>
          <p:cNvSpPr txBox="1"/>
          <p:nvPr/>
        </p:nvSpPr>
        <p:spPr>
          <a:xfrm>
            <a:off x="1763688" y="3284984"/>
            <a:ext cx="1031051" cy="369332"/>
          </a:xfrm>
          <a:prstGeom prst="rect">
            <a:avLst/>
          </a:prstGeom>
          <a:noFill/>
        </p:spPr>
        <p:txBody>
          <a:bodyPr wrap="none" rtlCol="0">
            <a:spAutoFit/>
          </a:bodyPr>
          <a:lstStyle/>
          <a:p>
            <a:r>
              <a:rPr lang="en-AU" b="1" dirty="0"/>
              <a:t>Week2,3</a:t>
            </a:r>
          </a:p>
        </p:txBody>
      </p:sp>
      <p:sp>
        <p:nvSpPr>
          <p:cNvPr id="11" name="TextBox 10"/>
          <p:cNvSpPr txBox="1"/>
          <p:nvPr/>
        </p:nvSpPr>
        <p:spPr>
          <a:xfrm>
            <a:off x="1763688" y="4154220"/>
            <a:ext cx="854057" cy="369332"/>
          </a:xfrm>
          <a:prstGeom prst="rect">
            <a:avLst/>
          </a:prstGeom>
          <a:noFill/>
        </p:spPr>
        <p:txBody>
          <a:bodyPr wrap="none" rtlCol="0">
            <a:spAutoFit/>
          </a:bodyPr>
          <a:lstStyle/>
          <a:p>
            <a:r>
              <a:rPr lang="en-AU" b="1" dirty="0"/>
              <a:t>Week4</a:t>
            </a:r>
          </a:p>
        </p:txBody>
      </p:sp>
      <p:sp>
        <p:nvSpPr>
          <p:cNvPr id="12" name="Rectangle 11"/>
          <p:cNvSpPr/>
          <p:nvPr/>
        </p:nvSpPr>
        <p:spPr>
          <a:xfrm>
            <a:off x="1427496" y="3745052"/>
            <a:ext cx="777339" cy="337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Data</a:t>
            </a:r>
          </a:p>
        </p:txBody>
      </p:sp>
      <p:sp>
        <p:nvSpPr>
          <p:cNvPr id="13" name="Rectangle 12"/>
          <p:cNvSpPr/>
          <p:nvPr/>
        </p:nvSpPr>
        <p:spPr>
          <a:xfrm>
            <a:off x="2579462" y="3761188"/>
            <a:ext cx="777339" cy="337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Data</a:t>
            </a:r>
          </a:p>
        </p:txBody>
      </p:sp>
      <p:sp>
        <p:nvSpPr>
          <p:cNvPr id="14" name="Rectangle 13"/>
          <p:cNvSpPr/>
          <p:nvPr/>
        </p:nvSpPr>
        <p:spPr>
          <a:xfrm>
            <a:off x="1922657" y="3751904"/>
            <a:ext cx="777339" cy="337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Data</a:t>
            </a:r>
          </a:p>
        </p:txBody>
      </p:sp>
      <p:sp>
        <p:nvSpPr>
          <p:cNvPr id="15" name="Rectangle 14"/>
          <p:cNvSpPr/>
          <p:nvPr/>
        </p:nvSpPr>
        <p:spPr>
          <a:xfrm>
            <a:off x="1038827" y="3708441"/>
            <a:ext cx="777339" cy="337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Data</a:t>
            </a:r>
          </a:p>
        </p:txBody>
      </p:sp>
      <p:sp>
        <p:nvSpPr>
          <p:cNvPr id="16" name="Rectangle 15"/>
          <p:cNvSpPr/>
          <p:nvPr/>
        </p:nvSpPr>
        <p:spPr>
          <a:xfrm>
            <a:off x="2953708" y="3751904"/>
            <a:ext cx="777339" cy="337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dirty="0"/>
              <a:t>Data</a:t>
            </a:r>
          </a:p>
        </p:txBody>
      </p:sp>
      <p:sp>
        <p:nvSpPr>
          <p:cNvPr id="5" name="Rectangle 4"/>
          <p:cNvSpPr/>
          <p:nvPr/>
        </p:nvSpPr>
        <p:spPr>
          <a:xfrm>
            <a:off x="2851867" y="3114063"/>
            <a:ext cx="4004256" cy="628557"/>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2800" dirty="0"/>
              <a:t>Web Service (API)</a:t>
            </a:r>
          </a:p>
        </p:txBody>
      </p:sp>
      <p:sp>
        <p:nvSpPr>
          <p:cNvPr id="17" name="Rectangle 16"/>
          <p:cNvSpPr/>
          <p:nvPr/>
        </p:nvSpPr>
        <p:spPr>
          <a:xfrm>
            <a:off x="6187364" y="3809618"/>
            <a:ext cx="777339" cy="337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Data</a:t>
            </a:r>
          </a:p>
        </p:txBody>
      </p:sp>
      <p:sp>
        <p:nvSpPr>
          <p:cNvPr id="18" name="Rectangle 17"/>
          <p:cNvSpPr/>
          <p:nvPr/>
        </p:nvSpPr>
        <p:spPr>
          <a:xfrm>
            <a:off x="7339330" y="3825754"/>
            <a:ext cx="777339" cy="337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Data</a:t>
            </a:r>
          </a:p>
        </p:txBody>
      </p:sp>
      <p:sp>
        <p:nvSpPr>
          <p:cNvPr id="19" name="Rectangle 18"/>
          <p:cNvSpPr/>
          <p:nvPr/>
        </p:nvSpPr>
        <p:spPr>
          <a:xfrm>
            <a:off x="6682525" y="3816470"/>
            <a:ext cx="777339" cy="337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Data</a:t>
            </a:r>
          </a:p>
        </p:txBody>
      </p:sp>
      <p:sp>
        <p:nvSpPr>
          <p:cNvPr id="20" name="Rectangle 19"/>
          <p:cNvSpPr/>
          <p:nvPr/>
        </p:nvSpPr>
        <p:spPr>
          <a:xfrm>
            <a:off x="5798695" y="3773007"/>
            <a:ext cx="777339" cy="337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Data</a:t>
            </a:r>
          </a:p>
        </p:txBody>
      </p:sp>
      <p:sp>
        <p:nvSpPr>
          <p:cNvPr id="21" name="Rectangle 20"/>
          <p:cNvSpPr/>
          <p:nvPr/>
        </p:nvSpPr>
        <p:spPr>
          <a:xfrm>
            <a:off x="7713576" y="3816470"/>
            <a:ext cx="777339" cy="337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dirty="0"/>
              <a:t>Data</a:t>
            </a:r>
          </a:p>
        </p:txBody>
      </p:sp>
      <p:sp>
        <p:nvSpPr>
          <p:cNvPr id="6" name="Rectangle 5"/>
          <p:cNvSpPr/>
          <p:nvPr/>
        </p:nvSpPr>
        <p:spPr>
          <a:xfrm>
            <a:off x="2851867" y="4012001"/>
            <a:ext cx="4004256" cy="628557"/>
          </a:xfrm>
          <a:prstGeom prst="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sz="2800" dirty="0"/>
              <a:t>Websites</a:t>
            </a:r>
          </a:p>
        </p:txBody>
      </p:sp>
      <p:pic>
        <p:nvPicPr>
          <p:cNvPr id="23" name="Picture 22"/>
          <p:cNvPicPr>
            <a:picLocks noChangeAspect="1"/>
          </p:cNvPicPr>
          <p:nvPr/>
        </p:nvPicPr>
        <p:blipFill rotWithShape="1">
          <a:blip r:embed="rId2"/>
          <a:srcRect l="12037" t="43769" r="23453" b="14368"/>
          <a:stretch/>
        </p:blipFill>
        <p:spPr>
          <a:xfrm>
            <a:off x="521147" y="6282135"/>
            <a:ext cx="8338938" cy="575863"/>
          </a:xfrm>
          <a:prstGeom prst="rect">
            <a:avLst/>
          </a:prstGeom>
        </p:spPr>
      </p:pic>
    </p:spTree>
    <p:extLst>
      <p:ext uri="{BB962C8B-B14F-4D97-AF65-F5344CB8AC3E}">
        <p14:creationId xmlns:p14="http://schemas.microsoft.com/office/powerpoint/2010/main" val="253094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2813 -0.02061 L -0.23789 0.06182 " pathEditMode="relative" rAng="0" ptsTypes="AA">
                                      <p:cBhvr>
                                        <p:cTn id="6" dur="2000" fill="hold"/>
                                        <p:tgtEl>
                                          <p:spTgt spid="5"/>
                                        </p:tgtEl>
                                        <p:attrNameLst>
                                          <p:attrName>ppt_x</p:attrName>
                                          <p:attrName>ppt_y</p:attrName>
                                        </p:attrNameLst>
                                      </p:cBhvr>
                                      <p:rCtr x="-10488" y="4121"/>
                                    </p:animMotion>
                                  </p:childTnLst>
                                </p:cTn>
                              </p:par>
                              <p:par>
                                <p:cTn id="7" presetID="0" presetClass="path" presetSubtype="0" accel="50000" decel="50000" fill="hold" grpId="0" nodeType="withEffect">
                                  <p:stCondLst>
                                    <p:cond delay="0"/>
                                  </p:stCondLst>
                                  <p:childTnLst>
                                    <p:animMotion origin="layout" path="M -1.32315E-6 -3.08636E-6 L 0.2273 -0.06876 " pathEditMode="relative" rAng="0" ptsTypes="AA">
                                      <p:cBhvr>
                                        <p:cTn id="8" dur="2000" fill="hold"/>
                                        <p:tgtEl>
                                          <p:spTgt spid="6"/>
                                        </p:tgtEl>
                                        <p:attrNameLst>
                                          <p:attrName>ppt_x</p:attrName>
                                          <p:attrName>ppt_y</p:attrName>
                                        </p:attrNameLst>
                                      </p:cBhvr>
                                      <p:rCtr x="11356" y="-3450"/>
                                    </p:animMotion>
                                  </p:childTnLst>
                                </p:cTn>
                              </p:par>
                              <p:par>
                                <p:cTn id="9" presetID="10" presetClass="exit" presetSubtype="0" fill="hold" grpId="0" nodeType="with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par>
                                <p:cTn id="38" presetID="1" presetClass="entr" presetSubtype="0" fill="hold" grpId="1"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par>
                          <p:cTn id="40" fill="hold">
                            <p:stCondLst>
                              <p:cond delay="0"/>
                            </p:stCondLst>
                            <p:childTnLst>
                              <p:par>
                                <p:cTn id="41" presetID="2" presetClass="exit" presetSubtype="4" repeatCount="indefinite" fill="hold" grpId="0" nodeType="afterEffect">
                                  <p:stCondLst>
                                    <p:cond delay="0"/>
                                  </p:stCondLst>
                                  <p:endCondLst>
                                    <p:cond evt="onNext" delay="0">
                                      <p:tgtEl>
                                        <p:sldTgt/>
                                      </p:tgtEl>
                                    </p:cond>
                                  </p:endCondLst>
                                  <p:childTnLst>
                                    <p:anim calcmode="lin" valueType="num">
                                      <p:cBhvr additive="base">
                                        <p:cTn id="42" dur="1000"/>
                                        <p:tgtEl>
                                          <p:spTgt spid="12"/>
                                        </p:tgtEl>
                                        <p:attrNameLst>
                                          <p:attrName>ppt_x</p:attrName>
                                        </p:attrNameLst>
                                      </p:cBhvr>
                                      <p:tavLst>
                                        <p:tav tm="0">
                                          <p:val>
                                            <p:strVal val="ppt_x"/>
                                          </p:val>
                                        </p:tav>
                                        <p:tav tm="100000">
                                          <p:val>
                                            <p:strVal val="ppt_x"/>
                                          </p:val>
                                        </p:tav>
                                      </p:tavLst>
                                    </p:anim>
                                    <p:anim calcmode="lin" valueType="num">
                                      <p:cBhvr additive="base">
                                        <p:cTn id="43" dur="1000"/>
                                        <p:tgtEl>
                                          <p:spTgt spid="12"/>
                                        </p:tgtEl>
                                        <p:attrNameLst>
                                          <p:attrName>ppt_y</p:attrName>
                                        </p:attrNameLst>
                                      </p:cBhvr>
                                      <p:tavLst>
                                        <p:tav tm="0">
                                          <p:val>
                                            <p:strVal val="ppt_y"/>
                                          </p:val>
                                        </p:tav>
                                        <p:tav tm="100000">
                                          <p:val>
                                            <p:strVal val="1+ppt_h/2"/>
                                          </p:val>
                                        </p:tav>
                                      </p:tavLst>
                                    </p:anim>
                                    <p:set>
                                      <p:cBhvr>
                                        <p:cTn id="44" dur="1" fill="hold">
                                          <p:stCondLst>
                                            <p:cond delay="999"/>
                                          </p:stCondLst>
                                        </p:cTn>
                                        <p:tgtEl>
                                          <p:spTgt spid="12"/>
                                        </p:tgtEl>
                                        <p:attrNameLst>
                                          <p:attrName>style.visibility</p:attrName>
                                        </p:attrNameLst>
                                      </p:cBhvr>
                                      <p:to>
                                        <p:strVal val="hidden"/>
                                      </p:to>
                                    </p:set>
                                  </p:childTnLst>
                                </p:cTn>
                              </p:par>
                              <p:par>
                                <p:cTn id="45" presetID="2" presetClass="exit" presetSubtype="4" repeatCount="indefinite" fill="hold" grpId="0" nodeType="withEffect">
                                  <p:stCondLst>
                                    <p:cond delay="200"/>
                                  </p:stCondLst>
                                  <p:endCondLst>
                                    <p:cond evt="onNext" delay="0">
                                      <p:tgtEl>
                                        <p:sldTgt/>
                                      </p:tgtEl>
                                    </p:cond>
                                  </p:endCondLst>
                                  <p:childTnLst>
                                    <p:anim calcmode="lin" valueType="num">
                                      <p:cBhvr additive="base">
                                        <p:cTn id="46" dur="500"/>
                                        <p:tgtEl>
                                          <p:spTgt spid="13"/>
                                        </p:tgtEl>
                                        <p:attrNameLst>
                                          <p:attrName>ppt_x</p:attrName>
                                        </p:attrNameLst>
                                      </p:cBhvr>
                                      <p:tavLst>
                                        <p:tav tm="0">
                                          <p:val>
                                            <p:strVal val="ppt_x"/>
                                          </p:val>
                                        </p:tav>
                                        <p:tav tm="100000">
                                          <p:val>
                                            <p:strVal val="ppt_x"/>
                                          </p:val>
                                        </p:tav>
                                      </p:tavLst>
                                    </p:anim>
                                    <p:anim calcmode="lin" valueType="num">
                                      <p:cBhvr additive="base">
                                        <p:cTn id="47" dur="500"/>
                                        <p:tgtEl>
                                          <p:spTgt spid="13"/>
                                        </p:tgtEl>
                                        <p:attrNameLst>
                                          <p:attrName>ppt_y</p:attrName>
                                        </p:attrNameLst>
                                      </p:cBhvr>
                                      <p:tavLst>
                                        <p:tav tm="0">
                                          <p:val>
                                            <p:strVal val="ppt_y"/>
                                          </p:val>
                                        </p:tav>
                                        <p:tav tm="100000">
                                          <p:val>
                                            <p:strVal val="1+ppt_h/2"/>
                                          </p:val>
                                        </p:tav>
                                      </p:tavLst>
                                    </p:anim>
                                    <p:set>
                                      <p:cBhvr>
                                        <p:cTn id="48" dur="1" fill="hold">
                                          <p:stCondLst>
                                            <p:cond delay="499"/>
                                          </p:stCondLst>
                                        </p:cTn>
                                        <p:tgtEl>
                                          <p:spTgt spid="13"/>
                                        </p:tgtEl>
                                        <p:attrNameLst>
                                          <p:attrName>style.visibility</p:attrName>
                                        </p:attrNameLst>
                                      </p:cBhvr>
                                      <p:to>
                                        <p:strVal val="hidden"/>
                                      </p:to>
                                    </p:set>
                                  </p:childTnLst>
                                </p:cTn>
                              </p:par>
                              <p:par>
                                <p:cTn id="49" presetID="2" presetClass="exit" presetSubtype="4" repeatCount="indefinite" fill="hold" grpId="0" nodeType="withEffect">
                                  <p:stCondLst>
                                    <p:cond delay="300"/>
                                  </p:stCondLst>
                                  <p:endCondLst>
                                    <p:cond evt="onNext" delay="0">
                                      <p:tgtEl>
                                        <p:sldTgt/>
                                      </p:tgtEl>
                                    </p:cond>
                                  </p:endCondLst>
                                  <p:childTnLst>
                                    <p:anim calcmode="lin" valueType="num">
                                      <p:cBhvr additive="base">
                                        <p:cTn id="50" dur="2000"/>
                                        <p:tgtEl>
                                          <p:spTgt spid="14"/>
                                        </p:tgtEl>
                                        <p:attrNameLst>
                                          <p:attrName>ppt_x</p:attrName>
                                        </p:attrNameLst>
                                      </p:cBhvr>
                                      <p:tavLst>
                                        <p:tav tm="0">
                                          <p:val>
                                            <p:strVal val="ppt_x"/>
                                          </p:val>
                                        </p:tav>
                                        <p:tav tm="100000">
                                          <p:val>
                                            <p:strVal val="ppt_x"/>
                                          </p:val>
                                        </p:tav>
                                      </p:tavLst>
                                    </p:anim>
                                    <p:anim calcmode="lin" valueType="num">
                                      <p:cBhvr additive="base">
                                        <p:cTn id="51" dur="2000"/>
                                        <p:tgtEl>
                                          <p:spTgt spid="14"/>
                                        </p:tgtEl>
                                        <p:attrNameLst>
                                          <p:attrName>ppt_y</p:attrName>
                                        </p:attrNameLst>
                                      </p:cBhvr>
                                      <p:tavLst>
                                        <p:tav tm="0">
                                          <p:val>
                                            <p:strVal val="ppt_y"/>
                                          </p:val>
                                        </p:tav>
                                        <p:tav tm="100000">
                                          <p:val>
                                            <p:strVal val="1+ppt_h/2"/>
                                          </p:val>
                                        </p:tav>
                                      </p:tavLst>
                                    </p:anim>
                                    <p:set>
                                      <p:cBhvr>
                                        <p:cTn id="52" dur="1" fill="hold">
                                          <p:stCondLst>
                                            <p:cond delay="1999"/>
                                          </p:stCondLst>
                                        </p:cTn>
                                        <p:tgtEl>
                                          <p:spTgt spid="14"/>
                                        </p:tgtEl>
                                        <p:attrNameLst>
                                          <p:attrName>style.visibility</p:attrName>
                                        </p:attrNameLst>
                                      </p:cBhvr>
                                      <p:to>
                                        <p:strVal val="hidden"/>
                                      </p:to>
                                    </p:set>
                                  </p:childTnLst>
                                </p:cTn>
                              </p:par>
                              <p:par>
                                <p:cTn id="53" presetID="2" presetClass="exit" presetSubtype="4" repeatCount="indefinite" fill="hold" grpId="0" nodeType="withEffect">
                                  <p:stCondLst>
                                    <p:cond delay="500"/>
                                  </p:stCondLst>
                                  <p:endCondLst>
                                    <p:cond evt="onNext" delay="0">
                                      <p:tgtEl>
                                        <p:sldTgt/>
                                      </p:tgtEl>
                                    </p:cond>
                                  </p:endCondLst>
                                  <p:childTnLst>
                                    <p:anim calcmode="lin" valueType="num">
                                      <p:cBhvr additive="base">
                                        <p:cTn id="54" dur="500"/>
                                        <p:tgtEl>
                                          <p:spTgt spid="15"/>
                                        </p:tgtEl>
                                        <p:attrNameLst>
                                          <p:attrName>ppt_x</p:attrName>
                                        </p:attrNameLst>
                                      </p:cBhvr>
                                      <p:tavLst>
                                        <p:tav tm="0">
                                          <p:val>
                                            <p:strVal val="ppt_x"/>
                                          </p:val>
                                        </p:tav>
                                        <p:tav tm="100000">
                                          <p:val>
                                            <p:strVal val="ppt_x"/>
                                          </p:val>
                                        </p:tav>
                                      </p:tavLst>
                                    </p:anim>
                                    <p:anim calcmode="lin" valueType="num">
                                      <p:cBhvr additive="base">
                                        <p:cTn id="55" dur="500"/>
                                        <p:tgtEl>
                                          <p:spTgt spid="15"/>
                                        </p:tgtEl>
                                        <p:attrNameLst>
                                          <p:attrName>ppt_y</p:attrName>
                                        </p:attrNameLst>
                                      </p:cBhvr>
                                      <p:tavLst>
                                        <p:tav tm="0">
                                          <p:val>
                                            <p:strVal val="ppt_y"/>
                                          </p:val>
                                        </p:tav>
                                        <p:tav tm="100000">
                                          <p:val>
                                            <p:strVal val="1+ppt_h/2"/>
                                          </p:val>
                                        </p:tav>
                                      </p:tavLst>
                                    </p:anim>
                                    <p:set>
                                      <p:cBhvr>
                                        <p:cTn id="56" dur="1" fill="hold">
                                          <p:stCondLst>
                                            <p:cond delay="499"/>
                                          </p:stCondLst>
                                        </p:cTn>
                                        <p:tgtEl>
                                          <p:spTgt spid="15"/>
                                        </p:tgtEl>
                                        <p:attrNameLst>
                                          <p:attrName>style.visibility</p:attrName>
                                        </p:attrNameLst>
                                      </p:cBhvr>
                                      <p:to>
                                        <p:strVal val="hidden"/>
                                      </p:to>
                                    </p:set>
                                  </p:childTnLst>
                                </p:cTn>
                              </p:par>
                              <p:par>
                                <p:cTn id="57" presetID="2" presetClass="exit" presetSubtype="4" repeatCount="indefinite" fill="hold" grpId="0" nodeType="withEffect">
                                  <p:stCondLst>
                                    <p:cond delay="400"/>
                                  </p:stCondLst>
                                  <p:endCondLst>
                                    <p:cond evt="onNext" delay="0">
                                      <p:tgtEl>
                                        <p:sldTgt/>
                                      </p:tgtEl>
                                    </p:cond>
                                  </p:endCondLst>
                                  <p:childTnLst>
                                    <p:anim calcmode="lin" valueType="num">
                                      <p:cBhvr additive="base">
                                        <p:cTn id="58" dur="1000"/>
                                        <p:tgtEl>
                                          <p:spTgt spid="16"/>
                                        </p:tgtEl>
                                        <p:attrNameLst>
                                          <p:attrName>ppt_x</p:attrName>
                                        </p:attrNameLst>
                                      </p:cBhvr>
                                      <p:tavLst>
                                        <p:tav tm="0">
                                          <p:val>
                                            <p:strVal val="ppt_x"/>
                                          </p:val>
                                        </p:tav>
                                        <p:tav tm="100000">
                                          <p:val>
                                            <p:strVal val="ppt_x"/>
                                          </p:val>
                                        </p:tav>
                                      </p:tavLst>
                                    </p:anim>
                                    <p:anim calcmode="lin" valueType="num">
                                      <p:cBhvr additive="base">
                                        <p:cTn id="59" dur="1000"/>
                                        <p:tgtEl>
                                          <p:spTgt spid="16"/>
                                        </p:tgtEl>
                                        <p:attrNameLst>
                                          <p:attrName>ppt_y</p:attrName>
                                        </p:attrNameLst>
                                      </p:cBhvr>
                                      <p:tavLst>
                                        <p:tav tm="0">
                                          <p:val>
                                            <p:strVal val="ppt_y"/>
                                          </p:val>
                                        </p:tav>
                                        <p:tav tm="100000">
                                          <p:val>
                                            <p:strVal val="1+ppt_h/2"/>
                                          </p:val>
                                        </p:tav>
                                      </p:tavLst>
                                    </p:anim>
                                    <p:set>
                                      <p:cBhvr>
                                        <p:cTn id="60" dur="1" fill="hold">
                                          <p:stCondLst>
                                            <p:cond delay="999"/>
                                          </p:stCondLst>
                                        </p:cTn>
                                        <p:tgtEl>
                                          <p:spTgt spid="16"/>
                                        </p:tgtEl>
                                        <p:attrNameLst>
                                          <p:attrName>style.visibility</p:attrName>
                                        </p:attrNameLst>
                                      </p:cBhvr>
                                      <p:to>
                                        <p:strVal val="hidden"/>
                                      </p:to>
                                    </p:set>
                                  </p:childTnLst>
                                </p:cTn>
                              </p:par>
                              <p:par>
                                <p:cTn id="61" presetID="2" presetClass="exit" presetSubtype="4" repeatCount="indefinite" fill="hold" grpId="0" nodeType="withEffect">
                                  <p:stCondLst>
                                    <p:cond delay="0"/>
                                  </p:stCondLst>
                                  <p:endCondLst>
                                    <p:cond evt="onNext" delay="0">
                                      <p:tgtEl>
                                        <p:sldTgt/>
                                      </p:tgtEl>
                                    </p:cond>
                                  </p:endCondLst>
                                  <p:childTnLst>
                                    <p:anim calcmode="lin" valueType="num">
                                      <p:cBhvr additive="base">
                                        <p:cTn id="62" dur="2000"/>
                                        <p:tgtEl>
                                          <p:spTgt spid="17"/>
                                        </p:tgtEl>
                                        <p:attrNameLst>
                                          <p:attrName>ppt_x</p:attrName>
                                        </p:attrNameLst>
                                      </p:cBhvr>
                                      <p:tavLst>
                                        <p:tav tm="0">
                                          <p:val>
                                            <p:strVal val="ppt_x"/>
                                          </p:val>
                                        </p:tav>
                                        <p:tav tm="100000">
                                          <p:val>
                                            <p:strVal val="ppt_x"/>
                                          </p:val>
                                        </p:tav>
                                      </p:tavLst>
                                    </p:anim>
                                    <p:anim calcmode="lin" valueType="num">
                                      <p:cBhvr additive="base">
                                        <p:cTn id="63" dur="2000"/>
                                        <p:tgtEl>
                                          <p:spTgt spid="17"/>
                                        </p:tgtEl>
                                        <p:attrNameLst>
                                          <p:attrName>ppt_y</p:attrName>
                                        </p:attrNameLst>
                                      </p:cBhvr>
                                      <p:tavLst>
                                        <p:tav tm="0">
                                          <p:val>
                                            <p:strVal val="ppt_y"/>
                                          </p:val>
                                        </p:tav>
                                        <p:tav tm="100000">
                                          <p:val>
                                            <p:strVal val="1+ppt_h/2"/>
                                          </p:val>
                                        </p:tav>
                                      </p:tavLst>
                                    </p:anim>
                                    <p:set>
                                      <p:cBhvr>
                                        <p:cTn id="64" dur="1" fill="hold">
                                          <p:stCondLst>
                                            <p:cond delay="1999"/>
                                          </p:stCondLst>
                                        </p:cTn>
                                        <p:tgtEl>
                                          <p:spTgt spid="17"/>
                                        </p:tgtEl>
                                        <p:attrNameLst>
                                          <p:attrName>style.visibility</p:attrName>
                                        </p:attrNameLst>
                                      </p:cBhvr>
                                      <p:to>
                                        <p:strVal val="hidden"/>
                                      </p:to>
                                    </p:set>
                                  </p:childTnLst>
                                </p:cTn>
                              </p:par>
                              <p:par>
                                <p:cTn id="65" presetID="2" presetClass="exit" presetSubtype="4" repeatCount="indefinite" fill="hold" grpId="0" nodeType="withEffect">
                                  <p:stCondLst>
                                    <p:cond delay="200"/>
                                  </p:stCondLst>
                                  <p:endCondLst>
                                    <p:cond evt="onNext" delay="0">
                                      <p:tgtEl>
                                        <p:sldTgt/>
                                      </p:tgtEl>
                                    </p:cond>
                                  </p:endCondLst>
                                  <p:childTnLst>
                                    <p:anim calcmode="lin" valueType="num">
                                      <p:cBhvr additive="base">
                                        <p:cTn id="66" dur="500"/>
                                        <p:tgtEl>
                                          <p:spTgt spid="18"/>
                                        </p:tgtEl>
                                        <p:attrNameLst>
                                          <p:attrName>ppt_x</p:attrName>
                                        </p:attrNameLst>
                                      </p:cBhvr>
                                      <p:tavLst>
                                        <p:tav tm="0">
                                          <p:val>
                                            <p:strVal val="ppt_x"/>
                                          </p:val>
                                        </p:tav>
                                        <p:tav tm="100000">
                                          <p:val>
                                            <p:strVal val="ppt_x"/>
                                          </p:val>
                                        </p:tav>
                                      </p:tavLst>
                                    </p:anim>
                                    <p:anim calcmode="lin" valueType="num">
                                      <p:cBhvr additive="base">
                                        <p:cTn id="67" dur="500"/>
                                        <p:tgtEl>
                                          <p:spTgt spid="18"/>
                                        </p:tgtEl>
                                        <p:attrNameLst>
                                          <p:attrName>ppt_y</p:attrName>
                                        </p:attrNameLst>
                                      </p:cBhvr>
                                      <p:tavLst>
                                        <p:tav tm="0">
                                          <p:val>
                                            <p:strVal val="ppt_y"/>
                                          </p:val>
                                        </p:tav>
                                        <p:tav tm="100000">
                                          <p:val>
                                            <p:strVal val="1+ppt_h/2"/>
                                          </p:val>
                                        </p:tav>
                                      </p:tavLst>
                                    </p:anim>
                                    <p:set>
                                      <p:cBhvr>
                                        <p:cTn id="68" dur="1" fill="hold">
                                          <p:stCondLst>
                                            <p:cond delay="499"/>
                                          </p:stCondLst>
                                        </p:cTn>
                                        <p:tgtEl>
                                          <p:spTgt spid="18"/>
                                        </p:tgtEl>
                                        <p:attrNameLst>
                                          <p:attrName>style.visibility</p:attrName>
                                        </p:attrNameLst>
                                      </p:cBhvr>
                                      <p:to>
                                        <p:strVal val="hidden"/>
                                      </p:to>
                                    </p:set>
                                  </p:childTnLst>
                                </p:cTn>
                              </p:par>
                              <p:par>
                                <p:cTn id="69" presetID="2" presetClass="exit" presetSubtype="4" repeatCount="indefinite" fill="hold" grpId="0" nodeType="withEffect">
                                  <p:stCondLst>
                                    <p:cond delay="300"/>
                                  </p:stCondLst>
                                  <p:endCondLst>
                                    <p:cond evt="onNext" delay="0">
                                      <p:tgtEl>
                                        <p:sldTgt/>
                                      </p:tgtEl>
                                    </p:cond>
                                  </p:endCondLst>
                                  <p:childTnLst>
                                    <p:anim calcmode="lin" valueType="num">
                                      <p:cBhvr additive="base">
                                        <p:cTn id="70" dur="1000"/>
                                        <p:tgtEl>
                                          <p:spTgt spid="19"/>
                                        </p:tgtEl>
                                        <p:attrNameLst>
                                          <p:attrName>ppt_x</p:attrName>
                                        </p:attrNameLst>
                                      </p:cBhvr>
                                      <p:tavLst>
                                        <p:tav tm="0">
                                          <p:val>
                                            <p:strVal val="ppt_x"/>
                                          </p:val>
                                        </p:tav>
                                        <p:tav tm="100000">
                                          <p:val>
                                            <p:strVal val="ppt_x"/>
                                          </p:val>
                                        </p:tav>
                                      </p:tavLst>
                                    </p:anim>
                                    <p:anim calcmode="lin" valueType="num">
                                      <p:cBhvr additive="base">
                                        <p:cTn id="71" dur="1000"/>
                                        <p:tgtEl>
                                          <p:spTgt spid="19"/>
                                        </p:tgtEl>
                                        <p:attrNameLst>
                                          <p:attrName>ppt_y</p:attrName>
                                        </p:attrNameLst>
                                      </p:cBhvr>
                                      <p:tavLst>
                                        <p:tav tm="0">
                                          <p:val>
                                            <p:strVal val="ppt_y"/>
                                          </p:val>
                                        </p:tav>
                                        <p:tav tm="100000">
                                          <p:val>
                                            <p:strVal val="1+ppt_h/2"/>
                                          </p:val>
                                        </p:tav>
                                      </p:tavLst>
                                    </p:anim>
                                    <p:set>
                                      <p:cBhvr>
                                        <p:cTn id="72" dur="1" fill="hold">
                                          <p:stCondLst>
                                            <p:cond delay="999"/>
                                          </p:stCondLst>
                                        </p:cTn>
                                        <p:tgtEl>
                                          <p:spTgt spid="19"/>
                                        </p:tgtEl>
                                        <p:attrNameLst>
                                          <p:attrName>style.visibility</p:attrName>
                                        </p:attrNameLst>
                                      </p:cBhvr>
                                      <p:to>
                                        <p:strVal val="hidden"/>
                                      </p:to>
                                    </p:set>
                                  </p:childTnLst>
                                </p:cTn>
                              </p:par>
                              <p:par>
                                <p:cTn id="73" presetID="2" presetClass="exit" presetSubtype="4" repeatCount="indefinite" fill="hold" grpId="0" nodeType="withEffect">
                                  <p:stCondLst>
                                    <p:cond delay="500"/>
                                  </p:stCondLst>
                                  <p:endCondLst>
                                    <p:cond evt="onNext" delay="0">
                                      <p:tgtEl>
                                        <p:sldTgt/>
                                      </p:tgtEl>
                                    </p:cond>
                                  </p:endCondLst>
                                  <p:childTnLst>
                                    <p:anim calcmode="lin" valueType="num">
                                      <p:cBhvr additive="base">
                                        <p:cTn id="74" dur="2000"/>
                                        <p:tgtEl>
                                          <p:spTgt spid="20"/>
                                        </p:tgtEl>
                                        <p:attrNameLst>
                                          <p:attrName>ppt_x</p:attrName>
                                        </p:attrNameLst>
                                      </p:cBhvr>
                                      <p:tavLst>
                                        <p:tav tm="0">
                                          <p:val>
                                            <p:strVal val="ppt_x"/>
                                          </p:val>
                                        </p:tav>
                                        <p:tav tm="100000">
                                          <p:val>
                                            <p:strVal val="ppt_x"/>
                                          </p:val>
                                        </p:tav>
                                      </p:tavLst>
                                    </p:anim>
                                    <p:anim calcmode="lin" valueType="num">
                                      <p:cBhvr additive="base">
                                        <p:cTn id="75" dur="2000"/>
                                        <p:tgtEl>
                                          <p:spTgt spid="20"/>
                                        </p:tgtEl>
                                        <p:attrNameLst>
                                          <p:attrName>ppt_y</p:attrName>
                                        </p:attrNameLst>
                                      </p:cBhvr>
                                      <p:tavLst>
                                        <p:tav tm="0">
                                          <p:val>
                                            <p:strVal val="ppt_y"/>
                                          </p:val>
                                        </p:tav>
                                        <p:tav tm="100000">
                                          <p:val>
                                            <p:strVal val="1+ppt_h/2"/>
                                          </p:val>
                                        </p:tav>
                                      </p:tavLst>
                                    </p:anim>
                                    <p:set>
                                      <p:cBhvr>
                                        <p:cTn id="76" dur="1" fill="hold">
                                          <p:stCondLst>
                                            <p:cond delay="1999"/>
                                          </p:stCondLst>
                                        </p:cTn>
                                        <p:tgtEl>
                                          <p:spTgt spid="20"/>
                                        </p:tgtEl>
                                        <p:attrNameLst>
                                          <p:attrName>style.visibility</p:attrName>
                                        </p:attrNameLst>
                                      </p:cBhvr>
                                      <p:to>
                                        <p:strVal val="hidden"/>
                                      </p:to>
                                    </p:set>
                                  </p:childTnLst>
                                </p:cTn>
                              </p:par>
                              <p:par>
                                <p:cTn id="77" presetID="2" presetClass="exit" presetSubtype="4" repeatCount="indefinite" fill="hold" grpId="0" nodeType="withEffect">
                                  <p:stCondLst>
                                    <p:cond delay="400"/>
                                  </p:stCondLst>
                                  <p:endCondLst>
                                    <p:cond evt="onNext" delay="0">
                                      <p:tgtEl>
                                        <p:sldTgt/>
                                      </p:tgtEl>
                                    </p:cond>
                                  </p:endCondLst>
                                  <p:childTnLst>
                                    <p:anim calcmode="lin" valueType="num">
                                      <p:cBhvr additive="base">
                                        <p:cTn id="78" dur="500"/>
                                        <p:tgtEl>
                                          <p:spTgt spid="21"/>
                                        </p:tgtEl>
                                        <p:attrNameLst>
                                          <p:attrName>ppt_x</p:attrName>
                                        </p:attrNameLst>
                                      </p:cBhvr>
                                      <p:tavLst>
                                        <p:tav tm="0">
                                          <p:val>
                                            <p:strVal val="ppt_x"/>
                                          </p:val>
                                        </p:tav>
                                        <p:tav tm="100000">
                                          <p:val>
                                            <p:strVal val="ppt_x"/>
                                          </p:val>
                                        </p:tav>
                                      </p:tavLst>
                                    </p:anim>
                                    <p:anim calcmode="lin" valueType="num">
                                      <p:cBhvr additive="base">
                                        <p:cTn id="79" dur="500"/>
                                        <p:tgtEl>
                                          <p:spTgt spid="21"/>
                                        </p:tgtEl>
                                        <p:attrNameLst>
                                          <p:attrName>ppt_y</p:attrName>
                                        </p:attrNameLst>
                                      </p:cBhvr>
                                      <p:tavLst>
                                        <p:tav tm="0">
                                          <p:val>
                                            <p:strVal val="ppt_y"/>
                                          </p:val>
                                        </p:tav>
                                        <p:tav tm="100000">
                                          <p:val>
                                            <p:strVal val="1+ppt_h/2"/>
                                          </p:val>
                                        </p:tav>
                                      </p:tavLst>
                                    </p:anim>
                                    <p:set>
                                      <p:cBhvr>
                                        <p:cTn id="80" dur="1" fill="hold">
                                          <p:stCondLst>
                                            <p:cond delay="499"/>
                                          </p:stCondLst>
                                        </p:cTn>
                                        <p:tgtEl>
                                          <p:spTgt spid="21"/>
                                        </p:tgtEl>
                                        <p:attrNameLst>
                                          <p:attrName>style.visibility</p:attrName>
                                        </p:attrNameLst>
                                      </p:cBhvr>
                                      <p:to>
                                        <p:strVal val="hidden"/>
                                      </p:to>
                                    </p:set>
                                  </p:childTnLst>
                                </p:cTn>
                              </p:par>
                            </p:childTnLst>
                          </p:cTn>
                        </p:par>
                        <p:par>
                          <p:cTn id="81" fill="hold">
                            <p:stCondLst>
                              <p:cond delay="2500"/>
                            </p:stCondLst>
                            <p:childTnLst>
                              <p:par>
                                <p:cTn id="82" presetID="2" presetClass="entr" presetSubtype="4" fill="hold" nodeType="afterEffect">
                                  <p:stCondLst>
                                    <p:cond delay="3000"/>
                                  </p:stCondLst>
                                  <p:childTnLst>
                                    <p:set>
                                      <p:cBhvr>
                                        <p:cTn id="83" dur="1" fill="hold">
                                          <p:stCondLst>
                                            <p:cond delay="0"/>
                                          </p:stCondLst>
                                        </p:cTn>
                                        <p:tgtEl>
                                          <p:spTgt spid="23"/>
                                        </p:tgtEl>
                                        <p:attrNameLst>
                                          <p:attrName>style.visibility</p:attrName>
                                        </p:attrNameLst>
                                      </p:cBhvr>
                                      <p:to>
                                        <p:strVal val="visible"/>
                                      </p:to>
                                    </p:set>
                                    <p:anim calcmode="lin" valueType="num">
                                      <p:cBhvr additive="base">
                                        <p:cTn id="84" dur="500" fill="hold"/>
                                        <p:tgtEl>
                                          <p:spTgt spid="23"/>
                                        </p:tgtEl>
                                        <p:attrNameLst>
                                          <p:attrName>ppt_x</p:attrName>
                                        </p:attrNameLst>
                                      </p:cBhvr>
                                      <p:tavLst>
                                        <p:tav tm="0">
                                          <p:val>
                                            <p:strVal val="#ppt_x"/>
                                          </p:val>
                                        </p:tav>
                                        <p:tav tm="100000">
                                          <p:val>
                                            <p:strVal val="#ppt_x"/>
                                          </p:val>
                                        </p:tav>
                                      </p:tavLst>
                                    </p:anim>
                                    <p:anim calcmode="lin" valueType="num">
                                      <p:cBhvr additive="base">
                                        <p:cTn id="8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5" grpId="0"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a:t>
            </a:r>
          </a:p>
        </p:txBody>
      </p:sp>
      <p:sp>
        <p:nvSpPr>
          <p:cNvPr id="3" name="Content Placeholder 2"/>
          <p:cNvSpPr>
            <a:spLocks noGrp="1"/>
          </p:cNvSpPr>
          <p:nvPr>
            <p:ph idx="1"/>
          </p:nvPr>
        </p:nvSpPr>
        <p:spPr>
          <a:xfrm>
            <a:off x="284163" y="1923886"/>
            <a:ext cx="8574087" cy="2488838"/>
          </a:xfrm>
        </p:spPr>
        <p:txBody>
          <a:bodyPr>
            <a:normAutofit fontScale="92500" lnSpcReduction="10000"/>
          </a:bodyPr>
          <a:lstStyle/>
          <a:p>
            <a:pPr>
              <a:lnSpc>
                <a:spcPct val="90000"/>
              </a:lnSpc>
            </a:pPr>
            <a:r>
              <a:rPr lang="en-US" altLang="zh-Hans" dirty="0"/>
              <a:t>Decision nodes</a:t>
            </a:r>
            <a:r>
              <a:rPr lang="en-US" altLang="ja-JP" dirty="0"/>
              <a:t> </a:t>
            </a:r>
          </a:p>
          <a:p>
            <a:pPr lvl="1">
              <a:lnSpc>
                <a:spcPct val="90000"/>
              </a:lnSpc>
            </a:pPr>
            <a:r>
              <a:rPr lang="en-AU" dirty="0"/>
              <a:t>shows a decision to be made</a:t>
            </a:r>
          </a:p>
          <a:p>
            <a:pPr>
              <a:lnSpc>
                <a:spcPct val="90000"/>
              </a:lnSpc>
            </a:pPr>
            <a:r>
              <a:rPr lang="en-US" altLang="ja-JP" dirty="0"/>
              <a:t>Chance nodes</a:t>
            </a:r>
          </a:p>
          <a:p>
            <a:pPr lvl="1">
              <a:lnSpc>
                <a:spcPct val="90000"/>
              </a:lnSpc>
            </a:pPr>
            <a:r>
              <a:rPr lang="en-AU" dirty="0"/>
              <a:t>shows the probabilities of certain results. </a:t>
            </a:r>
            <a:endParaRPr lang="en-US" altLang="ja-JP" sz="2000" dirty="0"/>
          </a:p>
          <a:p>
            <a:pPr>
              <a:lnSpc>
                <a:spcPct val="90000"/>
              </a:lnSpc>
            </a:pPr>
            <a:r>
              <a:rPr lang="en-US" altLang="zh-Hans" dirty="0"/>
              <a:t>End nodes</a:t>
            </a:r>
            <a:r>
              <a:rPr lang="en-US" altLang="ja-JP" dirty="0"/>
              <a:t> </a:t>
            </a:r>
          </a:p>
          <a:p>
            <a:pPr lvl="1">
              <a:lnSpc>
                <a:spcPct val="90000"/>
              </a:lnSpc>
            </a:pPr>
            <a:r>
              <a:rPr lang="en-US" altLang="zh-Hans" dirty="0"/>
              <a:t>Shows</a:t>
            </a:r>
            <a:r>
              <a:rPr lang="zh-Hans" altLang="en-US" dirty="0"/>
              <a:t> </a:t>
            </a:r>
            <a:r>
              <a:rPr lang="en-AU" dirty="0"/>
              <a:t>the final outcome of a decision path.</a:t>
            </a:r>
          </a:p>
        </p:txBody>
      </p:sp>
      <p:pic>
        <p:nvPicPr>
          <p:cNvPr id="28" name="Picture 27">
            <a:extLst>
              <a:ext uri="{FF2B5EF4-FFF2-40B4-BE49-F238E27FC236}">
                <a16:creationId xmlns:a16="http://schemas.microsoft.com/office/drawing/2014/main" id="{A70CB2F3-2EDF-4143-A96D-699F4006498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21222" y="4333881"/>
            <a:ext cx="5486401" cy="2364539"/>
          </a:xfrm>
          <a:prstGeom prst="rect">
            <a:avLst/>
          </a:prstGeom>
        </p:spPr>
      </p:pic>
    </p:spTree>
    <p:extLst>
      <p:ext uri="{BB962C8B-B14F-4D97-AF65-F5344CB8AC3E}">
        <p14:creationId xmlns:p14="http://schemas.microsoft.com/office/powerpoint/2010/main" val="41721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Decision Tree Example</a:t>
            </a:r>
            <a:endParaRPr lang="en-US" dirty="0"/>
          </a:p>
        </p:txBody>
      </p:sp>
      <p:sp>
        <p:nvSpPr>
          <p:cNvPr id="3" name="Content Placeholder 2"/>
          <p:cNvSpPr>
            <a:spLocks noGrp="1"/>
          </p:cNvSpPr>
          <p:nvPr>
            <p:ph idx="1"/>
          </p:nvPr>
        </p:nvSpPr>
        <p:spPr/>
        <p:txBody>
          <a:bodyPr/>
          <a:lstStyle/>
          <a:p>
            <a:r>
              <a:rPr lang="en-US" dirty="0"/>
              <a:t>Question: “How likely is person X to cheat?”</a:t>
            </a:r>
          </a:p>
        </p:txBody>
      </p:sp>
      <p:sp>
        <p:nvSpPr>
          <p:cNvPr id="4" name="Rectangle 3"/>
          <p:cNvSpPr/>
          <p:nvPr/>
        </p:nvSpPr>
        <p:spPr>
          <a:xfrm>
            <a:off x="5681914" y="3032814"/>
            <a:ext cx="782435" cy="4677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Refund</a:t>
            </a:r>
          </a:p>
        </p:txBody>
      </p:sp>
      <p:sp>
        <p:nvSpPr>
          <p:cNvPr id="5" name="Rectangle 4"/>
          <p:cNvSpPr/>
          <p:nvPr/>
        </p:nvSpPr>
        <p:spPr>
          <a:xfrm>
            <a:off x="5043487" y="3985505"/>
            <a:ext cx="638426" cy="386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6" name="Rectangle 5"/>
          <p:cNvSpPr/>
          <p:nvPr/>
        </p:nvSpPr>
        <p:spPr>
          <a:xfrm>
            <a:off x="6402433" y="3997168"/>
            <a:ext cx="818836" cy="386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Marital Status</a:t>
            </a:r>
          </a:p>
        </p:txBody>
      </p:sp>
      <p:cxnSp>
        <p:nvCxnSpPr>
          <p:cNvPr id="7" name="Straight Arrow Connector 6"/>
          <p:cNvCxnSpPr>
            <a:stCxn id="4" idx="2"/>
            <a:endCxn id="5" idx="0"/>
          </p:cNvCxnSpPr>
          <p:nvPr/>
        </p:nvCxnSpPr>
        <p:spPr>
          <a:xfrm flipH="1">
            <a:off x="5362701" y="3500599"/>
            <a:ext cx="710431" cy="48490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4" idx="2"/>
            <a:endCxn id="6" idx="0"/>
          </p:cNvCxnSpPr>
          <p:nvPr/>
        </p:nvCxnSpPr>
        <p:spPr>
          <a:xfrm>
            <a:off x="6073130" y="3500598"/>
            <a:ext cx="738720" cy="496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317593" y="3608766"/>
            <a:ext cx="688883"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8000"/>
                </a:solidFill>
              </a:rPr>
              <a:t>Yes</a:t>
            </a:r>
            <a:endParaRPr lang="en-US" sz="1350" dirty="0">
              <a:solidFill>
                <a:srgbClr val="008000"/>
              </a:solidFill>
            </a:endParaRPr>
          </a:p>
        </p:txBody>
      </p:sp>
      <p:sp>
        <p:nvSpPr>
          <p:cNvPr id="14" name="Rectangle 13"/>
          <p:cNvSpPr/>
          <p:nvPr/>
        </p:nvSpPr>
        <p:spPr>
          <a:xfrm>
            <a:off x="6234635" y="3606350"/>
            <a:ext cx="578322" cy="2041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0000"/>
                </a:solidFill>
              </a:rPr>
              <a:t>No</a:t>
            </a:r>
          </a:p>
        </p:txBody>
      </p:sp>
      <p:cxnSp>
        <p:nvCxnSpPr>
          <p:cNvPr id="18" name="Straight Arrow Connector 17"/>
          <p:cNvCxnSpPr>
            <a:stCxn id="6" idx="2"/>
            <a:endCxn id="43" idx="0"/>
          </p:cNvCxnSpPr>
          <p:nvPr/>
        </p:nvCxnSpPr>
        <p:spPr>
          <a:xfrm flipH="1">
            <a:off x="6188207" y="4383632"/>
            <a:ext cx="623643" cy="4752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6" idx="2"/>
            <a:endCxn id="49" idx="0"/>
          </p:cNvCxnSpPr>
          <p:nvPr/>
        </p:nvCxnSpPr>
        <p:spPr>
          <a:xfrm>
            <a:off x="6811851" y="4383634"/>
            <a:ext cx="661393" cy="4752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030163" y="4455114"/>
            <a:ext cx="820592" cy="3117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Single, Divorced</a:t>
            </a:r>
            <a:endParaRPr lang="en-US" sz="1350" dirty="0">
              <a:solidFill>
                <a:srgbClr val="000000"/>
              </a:solidFill>
            </a:endParaRPr>
          </a:p>
        </p:txBody>
      </p:sp>
      <p:sp>
        <p:nvSpPr>
          <p:cNvPr id="25" name="Rectangle 24"/>
          <p:cNvSpPr/>
          <p:nvPr/>
        </p:nvSpPr>
        <p:spPr>
          <a:xfrm>
            <a:off x="6873844" y="4524601"/>
            <a:ext cx="748978"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Married</a:t>
            </a:r>
            <a:endParaRPr lang="en-US" sz="1350" dirty="0">
              <a:solidFill>
                <a:srgbClr val="000000"/>
              </a:solidFill>
            </a:endParaRPr>
          </a:p>
        </p:txBody>
      </p:sp>
      <p:graphicFrame>
        <p:nvGraphicFramePr>
          <p:cNvPr id="26" name="Table 25"/>
          <p:cNvGraphicFramePr>
            <a:graphicFrameLocks noGrp="1"/>
          </p:cNvGraphicFramePr>
          <p:nvPr>
            <p:extLst>
              <p:ext uri="{D42A27DB-BD31-4B8C-83A1-F6EECF244321}">
                <p14:modId xmlns:p14="http://schemas.microsoft.com/office/powerpoint/2010/main" val="791696735"/>
              </p:ext>
            </p:extLst>
          </p:nvPr>
        </p:nvGraphicFramePr>
        <p:xfrm>
          <a:off x="1304506" y="3369524"/>
          <a:ext cx="2865882" cy="1875720"/>
        </p:xfrm>
        <a:graphic>
          <a:graphicData uri="http://schemas.openxmlformats.org/drawingml/2006/table">
            <a:tbl>
              <a:tblPr firstRow="1" bandRow="1">
                <a:tableStyleId>{00A15C55-8517-42AA-B614-E9B94910E393}</a:tableStyleId>
              </a:tblPr>
              <a:tblGrid>
                <a:gridCol w="253978">
                  <a:extLst>
                    <a:ext uri="{9D8B030D-6E8A-4147-A177-3AD203B41FA5}">
                      <a16:colId xmlns:a16="http://schemas.microsoft.com/office/drawing/2014/main" val="20000"/>
                    </a:ext>
                  </a:extLst>
                </a:gridCol>
                <a:gridCol w="689093">
                  <a:extLst>
                    <a:ext uri="{9D8B030D-6E8A-4147-A177-3AD203B41FA5}">
                      <a16:colId xmlns:a16="http://schemas.microsoft.com/office/drawing/2014/main" val="20001"/>
                    </a:ext>
                  </a:extLst>
                </a:gridCol>
                <a:gridCol w="738814">
                  <a:extLst>
                    <a:ext uri="{9D8B030D-6E8A-4147-A177-3AD203B41FA5}">
                      <a16:colId xmlns:a16="http://schemas.microsoft.com/office/drawing/2014/main" val="20002"/>
                    </a:ext>
                  </a:extLst>
                </a:gridCol>
                <a:gridCol w="658692">
                  <a:extLst>
                    <a:ext uri="{9D8B030D-6E8A-4147-A177-3AD203B41FA5}">
                      <a16:colId xmlns:a16="http://schemas.microsoft.com/office/drawing/2014/main" val="20003"/>
                    </a:ext>
                  </a:extLst>
                </a:gridCol>
                <a:gridCol w="525305">
                  <a:extLst>
                    <a:ext uri="{9D8B030D-6E8A-4147-A177-3AD203B41FA5}">
                      <a16:colId xmlns:a16="http://schemas.microsoft.com/office/drawing/2014/main" val="20004"/>
                    </a:ext>
                  </a:extLst>
                </a:gridCol>
              </a:tblGrid>
              <a:tr h="388620">
                <a:tc>
                  <a:txBody>
                    <a:bodyPr/>
                    <a:lstStyle/>
                    <a:p>
                      <a:pPr algn="ctr"/>
                      <a:r>
                        <a:rPr lang="en-US" sz="1100" dirty="0"/>
                        <a:t>ID</a:t>
                      </a:r>
                      <a:endParaRPr lang="en-US" sz="1100" b="0" dirty="0"/>
                    </a:p>
                  </a:txBody>
                  <a:tcPr marL="68580" marR="68580" marT="34290" marB="34290"/>
                </a:tc>
                <a:tc>
                  <a:txBody>
                    <a:bodyPr/>
                    <a:lstStyle/>
                    <a:p>
                      <a:pPr algn="ctr"/>
                      <a:r>
                        <a:rPr lang="en-US" sz="1100" b="0" dirty="0"/>
                        <a:t>Refund</a:t>
                      </a:r>
                    </a:p>
                  </a:txBody>
                  <a:tcPr marL="68580" marR="68580" marT="34290" marB="34290"/>
                </a:tc>
                <a:tc>
                  <a:txBody>
                    <a:bodyPr/>
                    <a:lstStyle/>
                    <a:p>
                      <a:pPr algn="ctr"/>
                      <a:r>
                        <a:rPr lang="en-US" sz="1100" b="0" dirty="0"/>
                        <a:t>Marital</a:t>
                      </a:r>
                      <a:r>
                        <a:rPr lang="en-US" sz="1100" b="0" baseline="0" dirty="0"/>
                        <a:t> Status</a:t>
                      </a:r>
                      <a:endParaRPr lang="en-US" sz="1100" b="0" dirty="0"/>
                    </a:p>
                  </a:txBody>
                  <a:tcPr marL="68580" marR="68580" marT="34290" marB="34290"/>
                </a:tc>
                <a:tc>
                  <a:txBody>
                    <a:bodyPr/>
                    <a:lstStyle/>
                    <a:p>
                      <a:pPr algn="ctr"/>
                      <a:r>
                        <a:rPr lang="en-US" sz="1100" b="0" dirty="0"/>
                        <a:t>Taxable Income</a:t>
                      </a:r>
                    </a:p>
                  </a:txBody>
                  <a:tcPr marL="68580" marR="68580" marT="34290" marB="34290"/>
                </a:tc>
                <a:tc>
                  <a:txBody>
                    <a:bodyPr/>
                    <a:lstStyle/>
                    <a:p>
                      <a:pPr algn="ctr"/>
                      <a:r>
                        <a:rPr lang="en-US" sz="1100" dirty="0"/>
                        <a:t>Cheat</a:t>
                      </a:r>
                      <a:endParaRPr lang="en-US" sz="1100" b="0" dirty="0"/>
                    </a:p>
                  </a:txBody>
                  <a:tcPr marL="68580" marR="68580" marT="34290" marB="34290"/>
                </a:tc>
                <a:extLst>
                  <a:ext uri="{0D108BD9-81ED-4DB2-BD59-A6C34878D82A}">
                    <a16:rowId xmlns:a16="http://schemas.microsoft.com/office/drawing/2014/main" val="10000"/>
                  </a:ext>
                </a:extLst>
              </a:tr>
              <a:tr h="147186">
                <a:tc>
                  <a:txBody>
                    <a:bodyPr/>
                    <a:lstStyle/>
                    <a:p>
                      <a:pPr algn="ctr" fontAlgn="b"/>
                      <a:r>
                        <a:rPr lang="en-US" sz="900" b="0" i="0" u="none" strike="noStrike" dirty="0">
                          <a:solidFill>
                            <a:srgbClr val="000000"/>
                          </a:solidFill>
                          <a:effectLst/>
                          <a:latin typeface="Calibri"/>
                        </a:rPr>
                        <a:t>1</a:t>
                      </a:r>
                    </a:p>
                  </a:txBody>
                  <a:tcPr marL="9525" marR="9525" marT="9525" marB="0" anchor="b"/>
                </a:tc>
                <a:tc>
                  <a:txBody>
                    <a:bodyPr/>
                    <a:lstStyle/>
                    <a:p>
                      <a:pPr algn="ctr" fontAlgn="b"/>
                      <a:r>
                        <a:rPr lang="en-US" sz="900" b="0" i="0" u="none" strike="noStrike">
                          <a:solidFill>
                            <a:srgbClr val="000000"/>
                          </a:solidFill>
                          <a:effectLst/>
                          <a:latin typeface="Calibri"/>
                        </a:rPr>
                        <a:t>Yes</a:t>
                      </a:r>
                    </a:p>
                  </a:txBody>
                  <a:tcPr marL="9525" marR="9525" marT="9525" marB="0" anchor="b"/>
                </a:tc>
                <a:tc>
                  <a:txBody>
                    <a:bodyPr/>
                    <a:lstStyle/>
                    <a:p>
                      <a:pPr algn="ctr" fontAlgn="b"/>
                      <a:r>
                        <a:rPr lang="en-US" sz="900" b="0" i="0" u="none" strike="noStrike">
                          <a:solidFill>
                            <a:srgbClr val="000000"/>
                          </a:solidFill>
                          <a:effectLst/>
                          <a:latin typeface="Calibri"/>
                        </a:rPr>
                        <a:t>Single</a:t>
                      </a:r>
                    </a:p>
                  </a:txBody>
                  <a:tcPr marL="9525" marR="9525" marT="9525" marB="0" anchor="b"/>
                </a:tc>
                <a:tc>
                  <a:txBody>
                    <a:bodyPr/>
                    <a:lstStyle/>
                    <a:p>
                      <a:pPr algn="ctr" fontAlgn="b"/>
                      <a:r>
                        <a:rPr lang="en-US" sz="900" b="0" i="0" u="none" strike="noStrike">
                          <a:solidFill>
                            <a:srgbClr val="000000"/>
                          </a:solidFill>
                          <a:effectLst/>
                          <a:latin typeface="Calibri"/>
                        </a:rPr>
                        <a:t>125K</a:t>
                      </a:r>
                    </a:p>
                  </a:txBody>
                  <a:tcPr marL="9525" marR="9525" marT="9525" marB="0" anchor="b"/>
                </a:tc>
                <a:tc>
                  <a:txBody>
                    <a:bodyPr/>
                    <a:lstStyle/>
                    <a:p>
                      <a:pPr algn="ctr" fontAlgn="b"/>
                      <a:r>
                        <a:rPr lang="en-US" sz="900" b="1" i="0" u="none" strike="noStrike">
                          <a:solidFill>
                            <a:srgbClr val="FF0000"/>
                          </a:solidFill>
                          <a:effectLst/>
                          <a:latin typeface="Calibri"/>
                        </a:rPr>
                        <a:t>No</a:t>
                      </a:r>
                    </a:p>
                  </a:txBody>
                  <a:tcPr marL="9525" marR="9525" marT="9525" marB="0" anchor="b"/>
                </a:tc>
                <a:extLst>
                  <a:ext uri="{0D108BD9-81ED-4DB2-BD59-A6C34878D82A}">
                    <a16:rowId xmlns:a16="http://schemas.microsoft.com/office/drawing/2014/main" val="10001"/>
                  </a:ext>
                </a:extLst>
              </a:tr>
              <a:tr h="147186">
                <a:tc>
                  <a:txBody>
                    <a:bodyPr/>
                    <a:lstStyle/>
                    <a:p>
                      <a:pPr algn="ctr" fontAlgn="b"/>
                      <a:r>
                        <a:rPr lang="en-US" sz="900" b="0" i="0" u="none" strike="noStrike">
                          <a:solidFill>
                            <a:srgbClr val="000000"/>
                          </a:solidFill>
                          <a:effectLst/>
                          <a:latin typeface="Calibri"/>
                        </a:rPr>
                        <a:t>2</a:t>
                      </a:r>
                    </a:p>
                  </a:txBody>
                  <a:tcPr marL="9525" marR="9525" marT="9525" marB="0" anchor="b"/>
                </a:tc>
                <a:tc>
                  <a:txBody>
                    <a:bodyPr/>
                    <a:lstStyle/>
                    <a:p>
                      <a:pPr algn="ctr" fontAlgn="b"/>
                      <a:r>
                        <a:rPr lang="en-US" sz="900" b="0" i="0" u="none" strike="noStrike" dirty="0">
                          <a:solidFill>
                            <a:srgbClr val="000000"/>
                          </a:solidFill>
                          <a:effectLst/>
                          <a:latin typeface="Calibri"/>
                        </a:rPr>
                        <a:t>No</a:t>
                      </a:r>
                    </a:p>
                  </a:txBody>
                  <a:tcPr marL="9525" marR="9525" marT="9525" marB="0" anchor="b"/>
                </a:tc>
                <a:tc>
                  <a:txBody>
                    <a:bodyPr/>
                    <a:lstStyle/>
                    <a:p>
                      <a:pPr algn="ctr" fontAlgn="b"/>
                      <a:r>
                        <a:rPr lang="en-US" sz="900" b="0" i="0" u="none" strike="noStrike">
                          <a:solidFill>
                            <a:srgbClr val="000000"/>
                          </a:solidFill>
                          <a:effectLst/>
                          <a:latin typeface="Calibri"/>
                        </a:rPr>
                        <a:t>Married</a:t>
                      </a:r>
                    </a:p>
                  </a:txBody>
                  <a:tcPr marL="9525" marR="9525" marT="9525" marB="0" anchor="b"/>
                </a:tc>
                <a:tc>
                  <a:txBody>
                    <a:bodyPr/>
                    <a:lstStyle/>
                    <a:p>
                      <a:pPr algn="ctr" fontAlgn="b"/>
                      <a:r>
                        <a:rPr lang="en-US" sz="900" b="0" i="0" u="none" strike="noStrike">
                          <a:solidFill>
                            <a:srgbClr val="000000"/>
                          </a:solidFill>
                          <a:effectLst/>
                          <a:latin typeface="Calibri"/>
                        </a:rPr>
                        <a:t>100K</a:t>
                      </a:r>
                    </a:p>
                  </a:txBody>
                  <a:tcPr marL="9525" marR="9525" marT="9525" marB="0" anchor="b"/>
                </a:tc>
                <a:tc>
                  <a:txBody>
                    <a:bodyPr/>
                    <a:lstStyle/>
                    <a:p>
                      <a:pPr algn="ctr" fontAlgn="b"/>
                      <a:r>
                        <a:rPr lang="en-US" sz="900" b="1" i="0" u="none" strike="noStrike">
                          <a:solidFill>
                            <a:srgbClr val="FF0000"/>
                          </a:solidFill>
                          <a:effectLst/>
                          <a:latin typeface="Calibri"/>
                        </a:rPr>
                        <a:t>No</a:t>
                      </a:r>
                    </a:p>
                  </a:txBody>
                  <a:tcPr marL="9525" marR="9525" marT="9525" marB="0" anchor="b"/>
                </a:tc>
                <a:extLst>
                  <a:ext uri="{0D108BD9-81ED-4DB2-BD59-A6C34878D82A}">
                    <a16:rowId xmlns:a16="http://schemas.microsoft.com/office/drawing/2014/main" val="10002"/>
                  </a:ext>
                </a:extLst>
              </a:tr>
              <a:tr h="147186">
                <a:tc>
                  <a:txBody>
                    <a:bodyPr/>
                    <a:lstStyle/>
                    <a:p>
                      <a:pPr algn="ctr" fontAlgn="b"/>
                      <a:r>
                        <a:rPr lang="en-US" sz="900" b="0" i="0" u="none" strike="noStrike">
                          <a:solidFill>
                            <a:srgbClr val="000000"/>
                          </a:solidFill>
                          <a:effectLst/>
                          <a:latin typeface="Calibri"/>
                        </a:rPr>
                        <a:t>3</a:t>
                      </a:r>
                    </a:p>
                  </a:txBody>
                  <a:tcPr marL="9525" marR="9525" marT="9525" marB="0" anchor="b"/>
                </a:tc>
                <a:tc>
                  <a:txBody>
                    <a:bodyPr/>
                    <a:lstStyle/>
                    <a:p>
                      <a:pPr algn="ctr" fontAlgn="b"/>
                      <a:r>
                        <a:rPr lang="en-US" sz="900" b="0" i="0" u="none" strike="noStrike">
                          <a:solidFill>
                            <a:srgbClr val="000000"/>
                          </a:solidFill>
                          <a:effectLst/>
                          <a:latin typeface="Calibri"/>
                        </a:rPr>
                        <a:t>No</a:t>
                      </a:r>
                    </a:p>
                  </a:txBody>
                  <a:tcPr marL="9525" marR="9525" marT="9525" marB="0" anchor="b"/>
                </a:tc>
                <a:tc>
                  <a:txBody>
                    <a:bodyPr/>
                    <a:lstStyle/>
                    <a:p>
                      <a:pPr algn="ctr" fontAlgn="b"/>
                      <a:r>
                        <a:rPr lang="en-US" sz="900" b="0" i="0" u="none" strike="noStrike">
                          <a:solidFill>
                            <a:srgbClr val="000000"/>
                          </a:solidFill>
                          <a:effectLst/>
                          <a:latin typeface="Calibri"/>
                        </a:rPr>
                        <a:t>Single</a:t>
                      </a:r>
                    </a:p>
                  </a:txBody>
                  <a:tcPr marL="9525" marR="9525" marT="9525" marB="0" anchor="b"/>
                </a:tc>
                <a:tc>
                  <a:txBody>
                    <a:bodyPr/>
                    <a:lstStyle/>
                    <a:p>
                      <a:pPr algn="ctr" fontAlgn="b"/>
                      <a:r>
                        <a:rPr lang="en-US" sz="900" b="0" i="0" u="none" strike="noStrike">
                          <a:solidFill>
                            <a:srgbClr val="000000"/>
                          </a:solidFill>
                          <a:effectLst/>
                          <a:latin typeface="Calibri"/>
                        </a:rPr>
                        <a:t>70K</a:t>
                      </a:r>
                    </a:p>
                  </a:txBody>
                  <a:tcPr marL="9525" marR="9525" marT="9525" marB="0" anchor="b"/>
                </a:tc>
                <a:tc>
                  <a:txBody>
                    <a:bodyPr/>
                    <a:lstStyle/>
                    <a:p>
                      <a:pPr algn="ctr" fontAlgn="b"/>
                      <a:r>
                        <a:rPr lang="en-US" sz="900" b="1" i="0" u="none" strike="noStrike">
                          <a:solidFill>
                            <a:srgbClr val="FF0000"/>
                          </a:solidFill>
                          <a:effectLst/>
                          <a:latin typeface="Calibri"/>
                        </a:rPr>
                        <a:t>No</a:t>
                      </a:r>
                    </a:p>
                  </a:txBody>
                  <a:tcPr marL="9525" marR="9525" marT="9525" marB="0" anchor="b"/>
                </a:tc>
                <a:extLst>
                  <a:ext uri="{0D108BD9-81ED-4DB2-BD59-A6C34878D82A}">
                    <a16:rowId xmlns:a16="http://schemas.microsoft.com/office/drawing/2014/main" val="10003"/>
                  </a:ext>
                </a:extLst>
              </a:tr>
              <a:tr h="147186">
                <a:tc>
                  <a:txBody>
                    <a:bodyPr/>
                    <a:lstStyle/>
                    <a:p>
                      <a:pPr algn="ctr" fontAlgn="b"/>
                      <a:r>
                        <a:rPr lang="en-US" sz="900" b="0" i="0" u="none" strike="noStrike">
                          <a:solidFill>
                            <a:srgbClr val="000000"/>
                          </a:solidFill>
                          <a:effectLst/>
                          <a:latin typeface="Calibri"/>
                        </a:rPr>
                        <a:t>4</a:t>
                      </a:r>
                    </a:p>
                  </a:txBody>
                  <a:tcPr marL="9525" marR="9525" marT="9525" marB="0" anchor="b"/>
                </a:tc>
                <a:tc>
                  <a:txBody>
                    <a:bodyPr/>
                    <a:lstStyle/>
                    <a:p>
                      <a:pPr algn="ctr" fontAlgn="b"/>
                      <a:r>
                        <a:rPr lang="en-US" sz="900" b="0" i="0" u="none" strike="noStrike">
                          <a:solidFill>
                            <a:srgbClr val="000000"/>
                          </a:solidFill>
                          <a:effectLst/>
                          <a:latin typeface="Calibri"/>
                        </a:rPr>
                        <a:t>Yes</a:t>
                      </a:r>
                    </a:p>
                  </a:txBody>
                  <a:tcPr marL="9525" marR="9525" marT="9525" marB="0" anchor="b"/>
                </a:tc>
                <a:tc>
                  <a:txBody>
                    <a:bodyPr/>
                    <a:lstStyle/>
                    <a:p>
                      <a:pPr algn="ctr" fontAlgn="b"/>
                      <a:r>
                        <a:rPr lang="en-US" sz="900" b="0" i="0" u="none" strike="noStrike">
                          <a:solidFill>
                            <a:srgbClr val="000000"/>
                          </a:solidFill>
                          <a:effectLst/>
                          <a:latin typeface="Calibri"/>
                        </a:rPr>
                        <a:t>Married</a:t>
                      </a:r>
                    </a:p>
                  </a:txBody>
                  <a:tcPr marL="9525" marR="9525" marT="9525" marB="0" anchor="b"/>
                </a:tc>
                <a:tc>
                  <a:txBody>
                    <a:bodyPr/>
                    <a:lstStyle/>
                    <a:p>
                      <a:pPr algn="ctr" fontAlgn="b"/>
                      <a:r>
                        <a:rPr lang="en-US" sz="900" b="0" i="0" u="none" strike="noStrike">
                          <a:solidFill>
                            <a:srgbClr val="000000"/>
                          </a:solidFill>
                          <a:effectLst/>
                          <a:latin typeface="Calibri"/>
                        </a:rPr>
                        <a:t>120K</a:t>
                      </a:r>
                    </a:p>
                  </a:txBody>
                  <a:tcPr marL="9525" marR="9525" marT="9525" marB="0" anchor="b"/>
                </a:tc>
                <a:tc>
                  <a:txBody>
                    <a:bodyPr/>
                    <a:lstStyle/>
                    <a:p>
                      <a:pPr algn="ctr" fontAlgn="b"/>
                      <a:r>
                        <a:rPr lang="en-US" sz="900" b="1" i="0" u="none" strike="noStrike">
                          <a:solidFill>
                            <a:srgbClr val="FF0000"/>
                          </a:solidFill>
                          <a:effectLst/>
                          <a:latin typeface="Calibri"/>
                        </a:rPr>
                        <a:t>No</a:t>
                      </a:r>
                    </a:p>
                  </a:txBody>
                  <a:tcPr marL="9525" marR="9525" marT="9525" marB="0" anchor="b"/>
                </a:tc>
                <a:extLst>
                  <a:ext uri="{0D108BD9-81ED-4DB2-BD59-A6C34878D82A}">
                    <a16:rowId xmlns:a16="http://schemas.microsoft.com/office/drawing/2014/main" val="10004"/>
                  </a:ext>
                </a:extLst>
              </a:tr>
              <a:tr h="147186">
                <a:tc>
                  <a:txBody>
                    <a:bodyPr/>
                    <a:lstStyle/>
                    <a:p>
                      <a:pPr algn="ctr" fontAlgn="b"/>
                      <a:r>
                        <a:rPr lang="en-US" sz="900" b="0" i="0" u="none" strike="noStrike">
                          <a:solidFill>
                            <a:srgbClr val="000000"/>
                          </a:solidFill>
                          <a:effectLst/>
                          <a:latin typeface="Calibri"/>
                        </a:rPr>
                        <a:t>5</a:t>
                      </a:r>
                    </a:p>
                  </a:txBody>
                  <a:tcPr marL="9525" marR="9525" marT="9525" marB="0" anchor="b"/>
                </a:tc>
                <a:tc>
                  <a:txBody>
                    <a:bodyPr/>
                    <a:lstStyle/>
                    <a:p>
                      <a:pPr algn="ctr" fontAlgn="b"/>
                      <a:r>
                        <a:rPr lang="en-US" sz="900" b="0" i="0" u="none" strike="noStrike" dirty="0">
                          <a:solidFill>
                            <a:srgbClr val="000000"/>
                          </a:solidFill>
                          <a:effectLst/>
                          <a:latin typeface="Calibri"/>
                        </a:rPr>
                        <a:t>No</a:t>
                      </a:r>
                    </a:p>
                  </a:txBody>
                  <a:tcPr marL="9525" marR="9525" marT="9525" marB="0" anchor="b"/>
                </a:tc>
                <a:tc>
                  <a:txBody>
                    <a:bodyPr/>
                    <a:lstStyle/>
                    <a:p>
                      <a:pPr algn="ctr" fontAlgn="b"/>
                      <a:r>
                        <a:rPr lang="en-US" sz="900" b="0" i="0" u="none" strike="noStrike">
                          <a:solidFill>
                            <a:srgbClr val="000000"/>
                          </a:solidFill>
                          <a:effectLst/>
                          <a:latin typeface="Calibri"/>
                        </a:rPr>
                        <a:t>Divorced</a:t>
                      </a:r>
                    </a:p>
                  </a:txBody>
                  <a:tcPr marL="9525" marR="9525" marT="9525" marB="0" anchor="b"/>
                </a:tc>
                <a:tc>
                  <a:txBody>
                    <a:bodyPr/>
                    <a:lstStyle/>
                    <a:p>
                      <a:pPr algn="ctr" fontAlgn="b"/>
                      <a:r>
                        <a:rPr lang="en-US" sz="900" b="0" i="0" u="none" strike="noStrike" dirty="0">
                          <a:solidFill>
                            <a:srgbClr val="000000"/>
                          </a:solidFill>
                          <a:effectLst/>
                          <a:latin typeface="Calibri"/>
                        </a:rPr>
                        <a:t>95K</a:t>
                      </a:r>
                    </a:p>
                  </a:txBody>
                  <a:tcPr marL="9525" marR="9525" marT="9525" marB="0" anchor="b"/>
                </a:tc>
                <a:tc>
                  <a:txBody>
                    <a:bodyPr/>
                    <a:lstStyle/>
                    <a:p>
                      <a:pPr algn="ctr" fontAlgn="b"/>
                      <a:r>
                        <a:rPr lang="en-US" sz="900" b="1" i="0" u="none" strike="noStrike">
                          <a:solidFill>
                            <a:srgbClr val="FF0000"/>
                          </a:solidFill>
                          <a:effectLst/>
                          <a:latin typeface="Calibri"/>
                        </a:rPr>
                        <a:t>Yes</a:t>
                      </a:r>
                    </a:p>
                  </a:txBody>
                  <a:tcPr marL="9525" marR="9525" marT="9525" marB="0" anchor="b"/>
                </a:tc>
                <a:extLst>
                  <a:ext uri="{0D108BD9-81ED-4DB2-BD59-A6C34878D82A}">
                    <a16:rowId xmlns:a16="http://schemas.microsoft.com/office/drawing/2014/main" val="10005"/>
                  </a:ext>
                </a:extLst>
              </a:tr>
              <a:tr h="147186">
                <a:tc>
                  <a:txBody>
                    <a:bodyPr/>
                    <a:lstStyle/>
                    <a:p>
                      <a:pPr algn="ctr" fontAlgn="b"/>
                      <a:r>
                        <a:rPr lang="en-US" sz="900" b="0" i="0" u="none" strike="noStrike">
                          <a:solidFill>
                            <a:srgbClr val="000000"/>
                          </a:solidFill>
                          <a:effectLst/>
                          <a:latin typeface="Calibri"/>
                        </a:rPr>
                        <a:t>6</a:t>
                      </a:r>
                    </a:p>
                  </a:txBody>
                  <a:tcPr marL="9525" marR="9525" marT="9525" marB="0" anchor="b"/>
                </a:tc>
                <a:tc>
                  <a:txBody>
                    <a:bodyPr/>
                    <a:lstStyle/>
                    <a:p>
                      <a:pPr algn="ctr" fontAlgn="b"/>
                      <a:r>
                        <a:rPr lang="en-US" sz="900" b="0" i="0" u="none" strike="noStrike" dirty="0">
                          <a:solidFill>
                            <a:srgbClr val="000000"/>
                          </a:solidFill>
                          <a:effectLst/>
                          <a:latin typeface="Calibri"/>
                        </a:rPr>
                        <a:t>No</a:t>
                      </a:r>
                    </a:p>
                  </a:txBody>
                  <a:tcPr marL="9525" marR="9525" marT="9525" marB="0" anchor="b"/>
                </a:tc>
                <a:tc>
                  <a:txBody>
                    <a:bodyPr/>
                    <a:lstStyle/>
                    <a:p>
                      <a:pPr algn="ctr" fontAlgn="b"/>
                      <a:r>
                        <a:rPr lang="en-US" sz="900" b="0" i="0" u="none" strike="noStrike">
                          <a:solidFill>
                            <a:srgbClr val="000000"/>
                          </a:solidFill>
                          <a:effectLst/>
                          <a:latin typeface="Calibri"/>
                        </a:rPr>
                        <a:t>Married</a:t>
                      </a:r>
                    </a:p>
                  </a:txBody>
                  <a:tcPr marL="9525" marR="9525" marT="9525" marB="0" anchor="b"/>
                </a:tc>
                <a:tc>
                  <a:txBody>
                    <a:bodyPr/>
                    <a:lstStyle/>
                    <a:p>
                      <a:pPr algn="ctr" fontAlgn="b"/>
                      <a:r>
                        <a:rPr lang="en-US" sz="900" b="0" i="0" u="none" strike="noStrike" dirty="0">
                          <a:solidFill>
                            <a:srgbClr val="000000"/>
                          </a:solidFill>
                          <a:effectLst/>
                          <a:latin typeface="Calibri"/>
                        </a:rPr>
                        <a:t>60K</a:t>
                      </a:r>
                    </a:p>
                  </a:txBody>
                  <a:tcPr marL="9525" marR="9525" marT="9525" marB="0" anchor="b"/>
                </a:tc>
                <a:tc>
                  <a:txBody>
                    <a:bodyPr/>
                    <a:lstStyle/>
                    <a:p>
                      <a:pPr algn="ctr" fontAlgn="b"/>
                      <a:r>
                        <a:rPr lang="en-US" sz="900" b="1" i="0" u="none" strike="noStrike">
                          <a:solidFill>
                            <a:srgbClr val="FF0000"/>
                          </a:solidFill>
                          <a:effectLst/>
                          <a:latin typeface="Calibri"/>
                        </a:rPr>
                        <a:t>No</a:t>
                      </a:r>
                    </a:p>
                  </a:txBody>
                  <a:tcPr marL="9525" marR="9525" marT="9525" marB="0" anchor="b"/>
                </a:tc>
                <a:extLst>
                  <a:ext uri="{0D108BD9-81ED-4DB2-BD59-A6C34878D82A}">
                    <a16:rowId xmlns:a16="http://schemas.microsoft.com/office/drawing/2014/main" val="10006"/>
                  </a:ext>
                </a:extLst>
              </a:tr>
              <a:tr h="147186">
                <a:tc>
                  <a:txBody>
                    <a:bodyPr/>
                    <a:lstStyle/>
                    <a:p>
                      <a:pPr algn="ctr" fontAlgn="b"/>
                      <a:r>
                        <a:rPr lang="en-US" sz="900" b="0" i="0" u="none" strike="noStrike">
                          <a:solidFill>
                            <a:srgbClr val="000000"/>
                          </a:solidFill>
                          <a:effectLst/>
                          <a:latin typeface="Calibri"/>
                        </a:rPr>
                        <a:t>7</a:t>
                      </a:r>
                    </a:p>
                  </a:txBody>
                  <a:tcPr marL="9525" marR="9525" marT="9525" marB="0" anchor="b"/>
                </a:tc>
                <a:tc>
                  <a:txBody>
                    <a:bodyPr/>
                    <a:lstStyle/>
                    <a:p>
                      <a:pPr algn="ctr" fontAlgn="b"/>
                      <a:r>
                        <a:rPr lang="en-US" sz="900" b="0" i="0" u="none" strike="noStrike">
                          <a:solidFill>
                            <a:srgbClr val="000000"/>
                          </a:solidFill>
                          <a:effectLst/>
                          <a:latin typeface="Calibri"/>
                        </a:rPr>
                        <a:t>Yes</a:t>
                      </a:r>
                    </a:p>
                  </a:txBody>
                  <a:tcPr marL="9525" marR="9525" marT="9525" marB="0" anchor="b"/>
                </a:tc>
                <a:tc>
                  <a:txBody>
                    <a:bodyPr/>
                    <a:lstStyle/>
                    <a:p>
                      <a:pPr algn="ctr" fontAlgn="b"/>
                      <a:r>
                        <a:rPr lang="en-US" sz="900" b="0" i="0" u="none" strike="noStrike" dirty="0">
                          <a:solidFill>
                            <a:srgbClr val="000000"/>
                          </a:solidFill>
                          <a:effectLst/>
                          <a:latin typeface="Calibri"/>
                        </a:rPr>
                        <a:t>Divorced</a:t>
                      </a:r>
                    </a:p>
                  </a:txBody>
                  <a:tcPr marL="9525" marR="9525" marT="9525" marB="0" anchor="b"/>
                </a:tc>
                <a:tc>
                  <a:txBody>
                    <a:bodyPr/>
                    <a:lstStyle/>
                    <a:p>
                      <a:pPr algn="ctr" fontAlgn="b"/>
                      <a:r>
                        <a:rPr lang="en-US" sz="900" b="0" i="0" u="none" strike="noStrike">
                          <a:solidFill>
                            <a:srgbClr val="000000"/>
                          </a:solidFill>
                          <a:effectLst/>
                          <a:latin typeface="Calibri"/>
                        </a:rPr>
                        <a:t>220K</a:t>
                      </a:r>
                    </a:p>
                  </a:txBody>
                  <a:tcPr marL="9525" marR="9525" marT="9525" marB="0" anchor="b"/>
                </a:tc>
                <a:tc>
                  <a:txBody>
                    <a:bodyPr/>
                    <a:lstStyle/>
                    <a:p>
                      <a:pPr algn="ctr" fontAlgn="b"/>
                      <a:r>
                        <a:rPr lang="en-US" sz="900" b="1" i="0" u="none" strike="noStrike">
                          <a:solidFill>
                            <a:srgbClr val="FF0000"/>
                          </a:solidFill>
                          <a:effectLst/>
                          <a:latin typeface="Calibri"/>
                        </a:rPr>
                        <a:t>No</a:t>
                      </a:r>
                    </a:p>
                  </a:txBody>
                  <a:tcPr marL="9525" marR="9525" marT="9525" marB="0" anchor="b"/>
                </a:tc>
                <a:extLst>
                  <a:ext uri="{0D108BD9-81ED-4DB2-BD59-A6C34878D82A}">
                    <a16:rowId xmlns:a16="http://schemas.microsoft.com/office/drawing/2014/main" val="10007"/>
                  </a:ext>
                </a:extLst>
              </a:tr>
              <a:tr h="147186">
                <a:tc>
                  <a:txBody>
                    <a:bodyPr/>
                    <a:lstStyle/>
                    <a:p>
                      <a:pPr algn="ctr" fontAlgn="b"/>
                      <a:r>
                        <a:rPr lang="en-US" sz="900" b="0" i="0" u="none" strike="noStrike">
                          <a:solidFill>
                            <a:srgbClr val="000000"/>
                          </a:solidFill>
                          <a:effectLst/>
                          <a:latin typeface="Calibri"/>
                        </a:rPr>
                        <a:t>8</a:t>
                      </a:r>
                    </a:p>
                  </a:txBody>
                  <a:tcPr marL="9525" marR="9525" marT="9525" marB="0" anchor="b"/>
                </a:tc>
                <a:tc>
                  <a:txBody>
                    <a:bodyPr/>
                    <a:lstStyle/>
                    <a:p>
                      <a:pPr algn="ctr" fontAlgn="b"/>
                      <a:r>
                        <a:rPr lang="en-US" sz="900" b="0" i="0" u="none" strike="noStrike">
                          <a:solidFill>
                            <a:srgbClr val="000000"/>
                          </a:solidFill>
                          <a:effectLst/>
                          <a:latin typeface="Calibri"/>
                        </a:rPr>
                        <a:t>No</a:t>
                      </a:r>
                    </a:p>
                  </a:txBody>
                  <a:tcPr marL="9525" marR="9525" marT="9525" marB="0" anchor="b"/>
                </a:tc>
                <a:tc>
                  <a:txBody>
                    <a:bodyPr/>
                    <a:lstStyle/>
                    <a:p>
                      <a:pPr algn="ctr" fontAlgn="b"/>
                      <a:r>
                        <a:rPr lang="en-US" sz="900" b="0" i="0" u="none" strike="noStrike" dirty="0">
                          <a:solidFill>
                            <a:srgbClr val="000000"/>
                          </a:solidFill>
                          <a:effectLst/>
                          <a:latin typeface="Calibri"/>
                        </a:rPr>
                        <a:t>Single</a:t>
                      </a:r>
                    </a:p>
                  </a:txBody>
                  <a:tcPr marL="9525" marR="9525" marT="9525" marB="0" anchor="b"/>
                </a:tc>
                <a:tc>
                  <a:txBody>
                    <a:bodyPr/>
                    <a:lstStyle/>
                    <a:p>
                      <a:pPr algn="ctr" fontAlgn="b"/>
                      <a:r>
                        <a:rPr lang="en-US" sz="900" b="0" i="0" u="none" strike="noStrike">
                          <a:solidFill>
                            <a:srgbClr val="000000"/>
                          </a:solidFill>
                          <a:effectLst/>
                          <a:latin typeface="Calibri"/>
                        </a:rPr>
                        <a:t>85K</a:t>
                      </a:r>
                    </a:p>
                  </a:txBody>
                  <a:tcPr marL="9525" marR="9525" marT="9525" marB="0" anchor="b"/>
                </a:tc>
                <a:tc>
                  <a:txBody>
                    <a:bodyPr/>
                    <a:lstStyle/>
                    <a:p>
                      <a:pPr algn="ctr" fontAlgn="b"/>
                      <a:r>
                        <a:rPr lang="en-US" sz="900" b="1" i="0" u="none" strike="noStrike">
                          <a:solidFill>
                            <a:srgbClr val="FF0000"/>
                          </a:solidFill>
                          <a:effectLst/>
                          <a:latin typeface="Calibri"/>
                        </a:rPr>
                        <a:t>Yes</a:t>
                      </a:r>
                    </a:p>
                  </a:txBody>
                  <a:tcPr marL="9525" marR="9525" marT="9525" marB="0" anchor="b"/>
                </a:tc>
                <a:extLst>
                  <a:ext uri="{0D108BD9-81ED-4DB2-BD59-A6C34878D82A}">
                    <a16:rowId xmlns:a16="http://schemas.microsoft.com/office/drawing/2014/main" val="10008"/>
                  </a:ext>
                </a:extLst>
              </a:tr>
              <a:tr h="147186">
                <a:tc>
                  <a:txBody>
                    <a:bodyPr/>
                    <a:lstStyle/>
                    <a:p>
                      <a:pPr algn="ctr" fontAlgn="b"/>
                      <a:r>
                        <a:rPr lang="en-US" sz="900" b="0" i="0" u="none" strike="noStrike">
                          <a:solidFill>
                            <a:srgbClr val="000000"/>
                          </a:solidFill>
                          <a:effectLst/>
                          <a:latin typeface="Calibri"/>
                        </a:rPr>
                        <a:t>9</a:t>
                      </a:r>
                    </a:p>
                  </a:txBody>
                  <a:tcPr marL="9525" marR="9525" marT="9525" marB="0" anchor="b"/>
                </a:tc>
                <a:tc>
                  <a:txBody>
                    <a:bodyPr/>
                    <a:lstStyle/>
                    <a:p>
                      <a:pPr algn="ctr" fontAlgn="b"/>
                      <a:r>
                        <a:rPr lang="en-US" sz="900" b="0" i="0" u="none" strike="noStrike">
                          <a:solidFill>
                            <a:srgbClr val="000000"/>
                          </a:solidFill>
                          <a:effectLst/>
                          <a:latin typeface="Calibri"/>
                        </a:rPr>
                        <a:t>No</a:t>
                      </a:r>
                    </a:p>
                  </a:txBody>
                  <a:tcPr marL="9525" marR="9525" marT="9525" marB="0" anchor="b"/>
                </a:tc>
                <a:tc>
                  <a:txBody>
                    <a:bodyPr/>
                    <a:lstStyle/>
                    <a:p>
                      <a:pPr algn="ctr" fontAlgn="b"/>
                      <a:r>
                        <a:rPr lang="en-US" sz="900" b="0" i="0" u="none" strike="noStrike" dirty="0">
                          <a:solidFill>
                            <a:srgbClr val="000000"/>
                          </a:solidFill>
                          <a:effectLst/>
                          <a:latin typeface="Calibri"/>
                        </a:rPr>
                        <a:t>Married</a:t>
                      </a:r>
                    </a:p>
                  </a:txBody>
                  <a:tcPr marL="9525" marR="9525" marT="9525" marB="0" anchor="b"/>
                </a:tc>
                <a:tc>
                  <a:txBody>
                    <a:bodyPr/>
                    <a:lstStyle/>
                    <a:p>
                      <a:pPr algn="ctr" fontAlgn="b"/>
                      <a:r>
                        <a:rPr lang="en-US" sz="900" b="0" i="0" u="none" strike="noStrike">
                          <a:solidFill>
                            <a:srgbClr val="000000"/>
                          </a:solidFill>
                          <a:effectLst/>
                          <a:latin typeface="Calibri"/>
                        </a:rPr>
                        <a:t>75K</a:t>
                      </a:r>
                    </a:p>
                  </a:txBody>
                  <a:tcPr marL="9525" marR="9525" marT="9525" marB="0" anchor="b"/>
                </a:tc>
                <a:tc>
                  <a:txBody>
                    <a:bodyPr/>
                    <a:lstStyle/>
                    <a:p>
                      <a:pPr algn="ctr" fontAlgn="b"/>
                      <a:r>
                        <a:rPr lang="en-US" sz="900" b="1" i="0" u="none" strike="noStrike" dirty="0">
                          <a:solidFill>
                            <a:srgbClr val="FF0000"/>
                          </a:solidFill>
                          <a:effectLst/>
                          <a:latin typeface="Calibri"/>
                        </a:rPr>
                        <a:t>No</a:t>
                      </a:r>
                    </a:p>
                  </a:txBody>
                  <a:tcPr marL="9525" marR="9525" marT="9525" marB="0" anchor="b"/>
                </a:tc>
                <a:extLst>
                  <a:ext uri="{0D108BD9-81ED-4DB2-BD59-A6C34878D82A}">
                    <a16:rowId xmlns:a16="http://schemas.microsoft.com/office/drawing/2014/main" val="10009"/>
                  </a:ext>
                </a:extLst>
              </a:tr>
              <a:tr h="147186">
                <a:tc>
                  <a:txBody>
                    <a:bodyPr/>
                    <a:lstStyle/>
                    <a:p>
                      <a:pPr algn="ctr" fontAlgn="b"/>
                      <a:r>
                        <a:rPr lang="en-US" sz="900" b="0" i="0" u="none" strike="noStrike">
                          <a:solidFill>
                            <a:srgbClr val="000000"/>
                          </a:solidFill>
                          <a:effectLst/>
                          <a:latin typeface="Calibri"/>
                        </a:rPr>
                        <a:t>10</a:t>
                      </a:r>
                    </a:p>
                  </a:txBody>
                  <a:tcPr marL="9525" marR="9525" marT="9525" marB="0" anchor="b"/>
                </a:tc>
                <a:tc>
                  <a:txBody>
                    <a:bodyPr/>
                    <a:lstStyle/>
                    <a:p>
                      <a:pPr algn="ctr" fontAlgn="b"/>
                      <a:r>
                        <a:rPr lang="en-US" sz="900" b="0" i="0" u="none" strike="noStrike">
                          <a:solidFill>
                            <a:srgbClr val="000000"/>
                          </a:solidFill>
                          <a:effectLst/>
                          <a:latin typeface="Calibri"/>
                        </a:rPr>
                        <a:t>No</a:t>
                      </a:r>
                    </a:p>
                  </a:txBody>
                  <a:tcPr marL="9525" marR="9525" marT="9525" marB="0" anchor="b"/>
                </a:tc>
                <a:tc>
                  <a:txBody>
                    <a:bodyPr/>
                    <a:lstStyle/>
                    <a:p>
                      <a:pPr algn="ctr" fontAlgn="b"/>
                      <a:r>
                        <a:rPr lang="en-US" sz="900" b="0" i="0" u="none" strike="noStrike">
                          <a:solidFill>
                            <a:srgbClr val="000000"/>
                          </a:solidFill>
                          <a:effectLst/>
                          <a:latin typeface="Calibri"/>
                        </a:rPr>
                        <a:t>Single</a:t>
                      </a:r>
                    </a:p>
                  </a:txBody>
                  <a:tcPr marL="9525" marR="9525" marT="9525" marB="0" anchor="b"/>
                </a:tc>
                <a:tc>
                  <a:txBody>
                    <a:bodyPr/>
                    <a:lstStyle/>
                    <a:p>
                      <a:pPr algn="ctr" fontAlgn="b"/>
                      <a:r>
                        <a:rPr lang="en-US" sz="900" b="0" i="0" u="none" strike="noStrike" dirty="0">
                          <a:solidFill>
                            <a:srgbClr val="000000"/>
                          </a:solidFill>
                          <a:effectLst/>
                          <a:latin typeface="Calibri"/>
                        </a:rPr>
                        <a:t>90K</a:t>
                      </a:r>
                    </a:p>
                  </a:txBody>
                  <a:tcPr marL="9525" marR="9525" marT="9525" marB="0" anchor="b"/>
                </a:tc>
                <a:tc>
                  <a:txBody>
                    <a:bodyPr/>
                    <a:lstStyle/>
                    <a:p>
                      <a:pPr algn="ctr" fontAlgn="b"/>
                      <a:r>
                        <a:rPr lang="en-US" sz="900" b="1" i="0" u="none" strike="noStrike" dirty="0">
                          <a:solidFill>
                            <a:srgbClr val="FF0000"/>
                          </a:solidFill>
                          <a:effectLst/>
                          <a:latin typeface="Calibri"/>
                        </a:rPr>
                        <a:t>Yes</a:t>
                      </a:r>
                    </a:p>
                  </a:txBody>
                  <a:tcPr marL="9525" marR="9525" marT="9525" marB="0" anchor="b"/>
                </a:tc>
                <a:extLst>
                  <a:ext uri="{0D108BD9-81ED-4DB2-BD59-A6C34878D82A}">
                    <a16:rowId xmlns:a16="http://schemas.microsoft.com/office/drawing/2014/main" val="10010"/>
                  </a:ext>
                </a:extLst>
              </a:tr>
            </a:tbl>
          </a:graphicData>
        </a:graphic>
      </p:graphicFrame>
      <p:sp>
        <p:nvSpPr>
          <p:cNvPr id="27" name="TextBox 26"/>
          <p:cNvSpPr txBox="1"/>
          <p:nvPr/>
        </p:nvSpPr>
        <p:spPr>
          <a:xfrm>
            <a:off x="1712817" y="2755815"/>
            <a:ext cx="2143191" cy="300082"/>
          </a:xfrm>
          <a:prstGeom prst="rect">
            <a:avLst/>
          </a:prstGeom>
          <a:noFill/>
        </p:spPr>
        <p:txBody>
          <a:bodyPr wrap="square" rtlCol="0">
            <a:spAutoFit/>
          </a:bodyPr>
          <a:lstStyle/>
          <a:p>
            <a:pPr algn="ctr"/>
            <a:r>
              <a:rPr lang="en-US" sz="1350" b="1" dirty="0"/>
              <a:t>Training  data</a:t>
            </a:r>
          </a:p>
        </p:txBody>
      </p:sp>
      <p:sp>
        <p:nvSpPr>
          <p:cNvPr id="28" name="TextBox 27"/>
          <p:cNvSpPr txBox="1"/>
          <p:nvPr/>
        </p:nvSpPr>
        <p:spPr>
          <a:xfrm>
            <a:off x="5013086" y="2755815"/>
            <a:ext cx="2143191" cy="300082"/>
          </a:xfrm>
          <a:prstGeom prst="rect">
            <a:avLst/>
          </a:prstGeom>
          <a:noFill/>
        </p:spPr>
        <p:txBody>
          <a:bodyPr wrap="square" rtlCol="0">
            <a:spAutoFit/>
          </a:bodyPr>
          <a:lstStyle/>
          <a:p>
            <a:pPr algn="ctr"/>
            <a:r>
              <a:rPr lang="en-US" sz="1350" b="1" dirty="0"/>
              <a:t>Decision Tree Model</a:t>
            </a:r>
          </a:p>
        </p:txBody>
      </p:sp>
      <p:sp>
        <p:nvSpPr>
          <p:cNvPr id="31" name="TextBox 30"/>
          <p:cNvSpPr txBox="1"/>
          <p:nvPr/>
        </p:nvSpPr>
        <p:spPr>
          <a:xfrm>
            <a:off x="1580131" y="3177007"/>
            <a:ext cx="793807" cy="253916"/>
          </a:xfrm>
          <a:prstGeom prst="rect">
            <a:avLst/>
          </a:prstGeom>
          <a:noFill/>
        </p:spPr>
        <p:txBody>
          <a:bodyPr wrap="none" rtlCol="0">
            <a:spAutoFit/>
          </a:bodyPr>
          <a:lstStyle/>
          <a:p>
            <a:r>
              <a:rPr lang="en-US" sz="1050" b="1" dirty="0"/>
              <a:t>categorical</a:t>
            </a:r>
            <a:endParaRPr lang="en-US" sz="1500" b="1" dirty="0"/>
          </a:p>
        </p:txBody>
      </p:sp>
      <p:sp>
        <p:nvSpPr>
          <p:cNvPr id="32" name="TextBox 31"/>
          <p:cNvSpPr txBox="1"/>
          <p:nvPr/>
        </p:nvSpPr>
        <p:spPr>
          <a:xfrm>
            <a:off x="2306138" y="3175575"/>
            <a:ext cx="793807" cy="253916"/>
          </a:xfrm>
          <a:prstGeom prst="rect">
            <a:avLst/>
          </a:prstGeom>
          <a:noFill/>
        </p:spPr>
        <p:txBody>
          <a:bodyPr wrap="none" rtlCol="0">
            <a:spAutoFit/>
          </a:bodyPr>
          <a:lstStyle/>
          <a:p>
            <a:r>
              <a:rPr lang="en-US" sz="1050" b="1" dirty="0"/>
              <a:t>categorical</a:t>
            </a:r>
            <a:endParaRPr lang="en-US" sz="1500" b="1" dirty="0"/>
          </a:p>
        </p:txBody>
      </p:sp>
      <p:sp>
        <p:nvSpPr>
          <p:cNvPr id="33" name="TextBox 32"/>
          <p:cNvSpPr txBox="1"/>
          <p:nvPr/>
        </p:nvSpPr>
        <p:spPr>
          <a:xfrm>
            <a:off x="2967787" y="3178439"/>
            <a:ext cx="808235" cy="253916"/>
          </a:xfrm>
          <a:prstGeom prst="rect">
            <a:avLst/>
          </a:prstGeom>
          <a:noFill/>
        </p:spPr>
        <p:txBody>
          <a:bodyPr wrap="none" rtlCol="0">
            <a:spAutoFit/>
          </a:bodyPr>
          <a:lstStyle/>
          <a:p>
            <a:r>
              <a:rPr lang="en-US" sz="1050" b="1" dirty="0"/>
              <a:t>continuous</a:t>
            </a:r>
            <a:endParaRPr lang="en-US" sz="1500" b="1" dirty="0"/>
          </a:p>
        </p:txBody>
      </p:sp>
      <p:sp>
        <p:nvSpPr>
          <p:cNvPr id="34" name="TextBox 33"/>
          <p:cNvSpPr txBox="1"/>
          <p:nvPr/>
        </p:nvSpPr>
        <p:spPr>
          <a:xfrm>
            <a:off x="3710965" y="3178439"/>
            <a:ext cx="449162" cy="253916"/>
          </a:xfrm>
          <a:prstGeom prst="rect">
            <a:avLst/>
          </a:prstGeom>
          <a:noFill/>
        </p:spPr>
        <p:txBody>
          <a:bodyPr wrap="none" rtlCol="0">
            <a:spAutoFit/>
          </a:bodyPr>
          <a:lstStyle/>
          <a:p>
            <a:r>
              <a:rPr lang="en-US" sz="1050" b="1" dirty="0"/>
              <a:t>class</a:t>
            </a:r>
            <a:endParaRPr lang="en-US" sz="1500" b="1" dirty="0"/>
          </a:p>
        </p:txBody>
      </p:sp>
      <p:sp>
        <p:nvSpPr>
          <p:cNvPr id="43" name="Rectangle 42"/>
          <p:cNvSpPr/>
          <p:nvPr/>
        </p:nvSpPr>
        <p:spPr>
          <a:xfrm>
            <a:off x="5833528" y="4858865"/>
            <a:ext cx="70936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err="1"/>
              <a:t>TaxInc</a:t>
            </a:r>
            <a:endParaRPr lang="en-US" sz="1500" dirty="0"/>
          </a:p>
        </p:txBody>
      </p:sp>
      <p:sp>
        <p:nvSpPr>
          <p:cNvPr id="49" name="Rectangle 48"/>
          <p:cNvSpPr/>
          <p:nvPr/>
        </p:nvSpPr>
        <p:spPr>
          <a:xfrm>
            <a:off x="7158038" y="4858866"/>
            <a:ext cx="63041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60" name="Rectangle 59"/>
          <p:cNvSpPr/>
          <p:nvPr/>
        </p:nvSpPr>
        <p:spPr>
          <a:xfrm>
            <a:off x="5434705" y="5578986"/>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61" name="Rectangle 60"/>
          <p:cNvSpPr/>
          <p:nvPr/>
        </p:nvSpPr>
        <p:spPr>
          <a:xfrm>
            <a:off x="6357613" y="5578986"/>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Yes</a:t>
            </a:r>
          </a:p>
        </p:txBody>
      </p:sp>
      <p:cxnSp>
        <p:nvCxnSpPr>
          <p:cNvPr id="62" name="Straight Arrow Connector 61"/>
          <p:cNvCxnSpPr>
            <a:stCxn id="43" idx="2"/>
            <a:endCxn id="60" idx="0"/>
          </p:cNvCxnSpPr>
          <p:nvPr/>
        </p:nvCxnSpPr>
        <p:spPr>
          <a:xfrm flipH="1">
            <a:off x="5753919" y="5111227"/>
            <a:ext cx="434290"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5501361" y="5229813"/>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&lt; 80K</a:t>
            </a:r>
            <a:endParaRPr lang="en-US" sz="1350" dirty="0">
              <a:solidFill>
                <a:schemeClr val="tx1"/>
              </a:solidFill>
            </a:endParaRPr>
          </a:p>
        </p:txBody>
      </p:sp>
      <p:cxnSp>
        <p:nvCxnSpPr>
          <p:cNvPr id="73" name="Straight Arrow Connector 72"/>
          <p:cNvCxnSpPr>
            <a:stCxn id="43" idx="2"/>
            <a:endCxn id="61" idx="0"/>
          </p:cNvCxnSpPr>
          <p:nvPr/>
        </p:nvCxnSpPr>
        <p:spPr>
          <a:xfrm>
            <a:off x="6188207" y="5111227"/>
            <a:ext cx="488619"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6188208" y="5229460"/>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&gt; 80K</a:t>
            </a:r>
            <a:endParaRPr lang="en-US" sz="1350" dirty="0">
              <a:solidFill>
                <a:schemeClr val="tx1"/>
              </a:solidFill>
            </a:endParaRPr>
          </a:p>
        </p:txBody>
      </p:sp>
      <p:cxnSp>
        <p:nvCxnSpPr>
          <p:cNvPr id="84" name="Straight Arrow Connector 83"/>
          <p:cNvCxnSpPr>
            <a:endCxn id="4" idx="3"/>
          </p:cNvCxnSpPr>
          <p:nvPr/>
        </p:nvCxnSpPr>
        <p:spPr>
          <a:xfrm flipH="1">
            <a:off x="6464347" y="3175575"/>
            <a:ext cx="645992" cy="91132"/>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88" name="Straight Arrow Connector 87"/>
          <p:cNvCxnSpPr>
            <a:endCxn id="6" idx="0"/>
          </p:cNvCxnSpPr>
          <p:nvPr/>
        </p:nvCxnSpPr>
        <p:spPr>
          <a:xfrm flipH="1">
            <a:off x="6811851" y="3178439"/>
            <a:ext cx="298489" cy="818729"/>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
        <p:nvSpPr>
          <p:cNvPr id="95" name="TextBox 94"/>
          <p:cNvSpPr txBox="1"/>
          <p:nvPr/>
        </p:nvSpPr>
        <p:spPr>
          <a:xfrm>
            <a:off x="7110340" y="2800614"/>
            <a:ext cx="818750" cy="507831"/>
          </a:xfrm>
          <a:prstGeom prst="rect">
            <a:avLst/>
          </a:prstGeom>
          <a:noFill/>
        </p:spPr>
        <p:txBody>
          <a:bodyPr wrap="none" rtlCol="0">
            <a:spAutoFit/>
          </a:bodyPr>
          <a:lstStyle/>
          <a:p>
            <a:r>
              <a:rPr lang="en-US" sz="1350" dirty="0"/>
              <a:t>Splitting</a:t>
            </a:r>
            <a:br>
              <a:rPr lang="en-US" sz="1350" dirty="0"/>
            </a:br>
            <a:r>
              <a:rPr lang="en-US" sz="1350" dirty="0"/>
              <a:t>Attribute</a:t>
            </a:r>
          </a:p>
        </p:txBody>
      </p:sp>
    </p:spTree>
    <p:extLst>
      <p:ext uri="{BB962C8B-B14F-4D97-AF65-F5344CB8AC3E}">
        <p14:creationId xmlns:p14="http://schemas.microsoft.com/office/powerpoint/2010/main" val="3659829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Test Data</a:t>
            </a:r>
          </a:p>
        </p:txBody>
      </p:sp>
      <p:sp>
        <p:nvSpPr>
          <p:cNvPr id="4" name="Rectangle 3"/>
          <p:cNvSpPr/>
          <p:nvPr/>
        </p:nvSpPr>
        <p:spPr>
          <a:xfrm>
            <a:off x="2236446" y="2800613"/>
            <a:ext cx="782435" cy="4677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Refund</a:t>
            </a:r>
          </a:p>
        </p:txBody>
      </p:sp>
      <p:sp>
        <p:nvSpPr>
          <p:cNvPr id="5" name="Rectangle 4"/>
          <p:cNvSpPr/>
          <p:nvPr/>
        </p:nvSpPr>
        <p:spPr>
          <a:xfrm>
            <a:off x="1598019" y="3753304"/>
            <a:ext cx="638426" cy="386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6" name="Rectangle 5"/>
          <p:cNvSpPr/>
          <p:nvPr/>
        </p:nvSpPr>
        <p:spPr>
          <a:xfrm>
            <a:off x="2956965" y="3764967"/>
            <a:ext cx="818836" cy="386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Marital Status</a:t>
            </a:r>
          </a:p>
        </p:txBody>
      </p:sp>
      <p:cxnSp>
        <p:nvCxnSpPr>
          <p:cNvPr id="7" name="Straight Arrow Connector 6"/>
          <p:cNvCxnSpPr>
            <a:stCxn id="4" idx="2"/>
            <a:endCxn id="5" idx="0"/>
          </p:cNvCxnSpPr>
          <p:nvPr/>
        </p:nvCxnSpPr>
        <p:spPr>
          <a:xfrm flipH="1">
            <a:off x="1917233" y="3268398"/>
            <a:ext cx="710431" cy="48490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4" idx="2"/>
            <a:endCxn id="6" idx="0"/>
          </p:cNvCxnSpPr>
          <p:nvPr/>
        </p:nvCxnSpPr>
        <p:spPr>
          <a:xfrm>
            <a:off x="2627663" y="3268397"/>
            <a:ext cx="738720" cy="496569"/>
          </a:xfrm>
          <a:prstGeom prst="straightConnector1">
            <a:avLst/>
          </a:prstGeom>
          <a:ln>
            <a:solidFill>
              <a:schemeClr val="tx1"/>
            </a:solidFill>
            <a:tailEnd type="arrow"/>
          </a:ln>
        </p:spPr>
        <p:style>
          <a:lnRef idx="2">
            <a:schemeClr val="accent4"/>
          </a:lnRef>
          <a:fillRef idx="0">
            <a:schemeClr val="accent4"/>
          </a:fillRef>
          <a:effectRef idx="1">
            <a:schemeClr val="accent4"/>
          </a:effectRef>
          <a:fontRef idx="minor">
            <a:schemeClr val="tx1"/>
          </a:fontRef>
        </p:style>
      </p:cxnSp>
      <p:sp>
        <p:nvSpPr>
          <p:cNvPr id="9" name="Rectangle 8"/>
          <p:cNvSpPr/>
          <p:nvPr/>
        </p:nvSpPr>
        <p:spPr>
          <a:xfrm>
            <a:off x="1872125" y="3376564"/>
            <a:ext cx="688883"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8000"/>
                </a:solidFill>
              </a:rPr>
              <a:t>Yes</a:t>
            </a:r>
            <a:endParaRPr lang="en-US" sz="1350" dirty="0">
              <a:solidFill>
                <a:srgbClr val="008000"/>
              </a:solidFill>
            </a:endParaRPr>
          </a:p>
        </p:txBody>
      </p:sp>
      <p:sp>
        <p:nvSpPr>
          <p:cNvPr id="10" name="Rectangle 9"/>
          <p:cNvSpPr/>
          <p:nvPr/>
        </p:nvSpPr>
        <p:spPr>
          <a:xfrm>
            <a:off x="2789168" y="3374149"/>
            <a:ext cx="578322" cy="2041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0000"/>
                </a:solidFill>
              </a:rPr>
              <a:t>No</a:t>
            </a:r>
          </a:p>
        </p:txBody>
      </p:sp>
      <p:cxnSp>
        <p:nvCxnSpPr>
          <p:cNvPr id="11" name="Straight Arrow Connector 10"/>
          <p:cNvCxnSpPr>
            <a:stCxn id="6" idx="2"/>
            <a:endCxn id="16" idx="0"/>
          </p:cNvCxnSpPr>
          <p:nvPr/>
        </p:nvCxnSpPr>
        <p:spPr>
          <a:xfrm flipH="1">
            <a:off x="2742740" y="4151431"/>
            <a:ext cx="623643" cy="4752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a:endCxn id="17" idx="0"/>
          </p:cNvCxnSpPr>
          <p:nvPr/>
        </p:nvCxnSpPr>
        <p:spPr>
          <a:xfrm>
            <a:off x="3366384" y="4151432"/>
            <a:ext cx="661393" cy="4752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584696" y="4222913"/>
            <a:ext cx="820592" cy="3117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Single, Divorced</a:t>
            </a:r>
            <a:endParaRPr lang="en-US" sz="1350" dirty="0">
              <a:solidFill>
                <a:srgbClr val="000000"/>
              </a:solidFill>
            </a:endParaRPr>
          </a:p>
        </p:txBody>
      </p:sp>
      <p:sp>
        <p:nvSpPr>
          <p:cNvPr id="14" name="Rectangle 13"/>
          <p:cNvSpPr/>
          <p:nvPr/>
        </p:nvSpPr>
        <p:spPr>
          <a:xfrm>
            <a:off x="3428376" y="4292400"/>
            <a:ext cx="748978"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Married</a:t>
            </a:r>
            <a:endParaRPr lang="en-US" sz="1350" dirty="0">
              <a:solidFill>
                <a:srgbClr val="000000"/>
              </a:solidFill>
            </a:endParaRPr>
          </a:p>
        </p:txBody>
      </p:sp>
      <p:sp>
        <p:nvSpPr>
          <p:cNvPr id="15" name="TextBox 14"/>
          <p:cNvSpPr txBox="1"/>
          <p:nvPr/>
        </p:nvSpPr>
        <p:spPr>
          <a:xfrm>
            <a:off x="1556067" y="2246614"/>
            <a:ext cx="2143191" cy="300082"/>
          </a:xfrm>
          <a:prstGeom prst="rect">
            <a:avLst/>
          </a:prstGeom>
          <a:noFill/>
        </p:spPr>
        <p:txBody>
          <a:bodyPr wrap="square" rtlCol="0">
            <a:spAutoFit/>
          </a:bodyPr>
          <a:lstStyle/>
          <a:p>
            <a:pPr algn="ctr"/>
            <a:r>
              <a:rPr lang="en-US" sz="1350" b="1" dirty="0"/>
              <a:t>Decision Tree Model</a:t>
            </a:r>
          </a:p>
        </p:txBody>
      </p:sp>
      <p:sp>
        <p:nvSpPr>
          <p:cNvPr id="16" name="Rectangle 15"/>
          <p:cNvSpPr/>
          <p:nvPr/>
        </p:nvSpPr>
        <p:spPr>
          <a:xfrm>
            <a:off x="2388060" y="4626664"/>
            <a:ext cx="70936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err="1"/>
              <a:t>TaxInc</a:t>
            </a:r>
            <a:endParaRPr lang="en-US" sz="1500" dirty="0"/>
          </a:p>
        </p:txBody>
      </p:sp>
      <p:sp>
        <p:nvSpPr>
          <p:cNvPr id="17" name="Rectangle 16"/>
          <p:cNvSpPr/>
          <p:nvPr/>
        </p:nvSpPr>
        <p:spPr>
          <a:xfrm>
            <a:off x="3712570" y="4626664"/>
            <a:ext cx="63041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18" name="Rectangle 17"/>
          <p:cNvSpPr/>
          <p:nvPr/>
        </p:nvSpPr>
        <p:spPr>
          <a:xfrm>
            <a:off x="1989237"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19" name="Rectangle 18"/>
          <p:cNvSpPr/>
          <p:nvPr/>
        </p:nvSpPr>
        <p:spPr>
          <a:xfrm>
            <a:off x="2912146"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Yes</a:t>
            </a:r>
          </a:p>
        </p:txBody>
      </p:sp>
      <p:cxnSp>
        <p:nvCxnSpPr>
          <p:cNvPr id="20" name="Straight Arrow Connector 19"/>
          <p:cNvCxnSpPr>
            <a:stCxn id="16" idx="2"/>
            <a:endCxn id="18" idx="0"/>
          </p:cNvCxnSpPr>
          <p:nvPr/>
        </p:nvCxnSpPr>
        <p:spPr>
          <a:xfrm flipH="1">
            <a:off x="2308451" y="4879025"/>
            <a:ext cx="434290"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055893" y="4997611"/>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&lt; 80K</a:t>
            </a:r>
            <a:endParaRPr lang="en-US" sz="1350" dirty="0">
              <a:solidFill>
                <a:schemeClr val="tx1"/>
              </a:solidFill>
            </a:endParaRPr>
          </a:p>
        </p:txBody>
      </p:sp>
      <p:cxnSp>
        <p:nvCxnSpPr>
          <p:cNvPr id="22" name="Straight Arrow Connector 21"/>
          <p:cNvCxnSpPr>
            <a:stCxn id="16" idx="2"/>
            <a:endCxn id="19" idx="0"/>
          </p:cNvCxnSpPr>
          <p:nvPr/>
        </p:nvCxnSpPr>
        <p:spPr>
          <a:xfrm>
            <a:off x="2742740" y="4879025"/>
            <a:ext cx="488619"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2742741" y="4997259"/>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&gt; 80K</a:t>
            </a:r>
            <a:endParaRPr lang="en-US" sz="1350" dirty="0">
              <a:solidFill>
                <a:schemeClr val="tx1"/>
              </a:solidFill>
            </a:endParaRPr>
          </a:p>
        </p:txBody>
      </p:sp>
      <p:sp>
        <p:nvSpPr>
          <p:cNvPr id="27" name="TextBox 26"/>
          <p:cNvSpPr txBox="1"/>
          <p:nvPr/>
        </p:nvSpPr>
        <p:spPr>
          <a:xfrm>
            <a:off x="4882759" y="2409041"/>
            <a:ext cx="2143191" cy="300082"/>
          </a:xfrm>
          <a:prstGeom prst="rect">
            <a:avLst/>
          </a:prstGeom>
          <a:noFill/>
        </p:spPr>
        <p:txBody>
          <a:bodyPr wrap="square" rtlCol="0">
            <a:spAutoFit/>
          </a:bodyPr>
          <a:lstStyle/>
          <a:p>
            <a:pPr algn="ctr"/>
            <a:r>
              <a:rPr lang="en-US" sz="1350" b="1" dirty="0"/>
              <a:t>Test Data</a:t>
            </a:r>
          </a:p>
        </p:txBody>
      </p:sp>
      <p:graphicFrame>
        <p:nvGraphicFramePr>
          <p:cNvPr id="28" name="Table 27"/>
          <p:cNvGraphicFramePr>
            <a:graphicFrameLocks noGrp="1"/>
          </p:cNvGraphicFramePr>
          <p:nvPr/>
        </p:nvGraphicFramePr>
        <p:xfrm>
          <a:off x="4448677" y="2800613"/>
          <a:ext cx="3045987" cy="817884"/>
        </p:xfrm>
        <a:graphic>
          <a:graphicData uri="http://schemas.openxmlformats.org/drawingml/2006/table">
            <a:tbl>
              <a:tblPr firstRow="1" bandRow="1">
                <a:tableStyleId>{00A15C55-8517-42AA-B614-E9B94910E393}</a:tableStyleId>
              </a:tblPr>
              <a:tblGrid>
                <a:gridCol w="803617">
                  <a:extLst>
                    <a:ext uri="{9D8B030D-6E8A-4147-A177-3AD203B41FA5}">
                      <a16:colId xmlns:a16="http://schemas.microsoft.com/office/drawing/2014/main" val="20000"/>
                    </a:ext>
                  </a:extLst>
                </a:gridCol>
                <a:gridCol w="861600">
                  <a:extLst>
                    <a:ext uri="{9D8B030D-6E8A-4147-A177-3AD203B41FA5}">
                      <a16:colId xmlns:a16="http://schemas.microsoft.com/office/drawing/2014/main" val="20001"/>
                    </a:ext>
                  </a:extLst>
                </a:gridCol>
                <a:gridCol w="768162">
                  <a:extLst>
                    <a:ext uri="{9D8B030D-6E8A-4147-A177-3AD203B41FA5}">
                      <a16:colId xmlns:a16="http://schemas.microsoft.com/office/drawing/2014/main" val="20002"/>
                    </a:ext>
                  </a:extLst>
                </a:gridCol>
                <a:gridCol w="612608">
                  <a:extLst>
                    <a:ext uri="{9D8B030D-6E8A-4147-A177-3AD203B41FA5}">
                      <a16:colId xmlns:a16="http://schemas.microsoft.com/office/drawing/2014/main" val="20003"/>
                    </a:ext>
                  </a:extLst>
                </a:gridCol>
              </a:tblGrid>
              <a:tr h="588257">
                <a:tc>
                  <a:txBody>
                    <a:bodyPr/>
                    <a:lstStyle/>
                    <a:p>
                      <a:pPr algn="ctr"/>
                      <a:r>
                        <a:rPr lang="en-US" sz="1500" b="0" dirty="0"/>
                        <a:t>Refund</a:t>
                      </a:r>
                    </a:p>
                  </a:txBody>
                  <a:tcPr marL="68580" marR="68580" marT="34290" marB="34290"/>
                </a:tc>
                <a:tc>
                  <a:txBody>
                    <a:bodyPr/>
                    <a:lstStyle/>
                    <a:p>
                      <a:pPr algn="ctr"/>
                      <a:r>
                        <a:rPr lang="en-US" sz="1500" b="0" dirty="0"/>
                        <a:t>Marital</a:t>
                      </a:r>
                      <a:r>
                        <a:rPr lang="en-US" sz="1500" b="0" baseline="0" dirty="0"/>
                        <a:t> Status</a:t>
                      </a:r>
                      <a:endParaRPr lang="en-US" sz="1500" b="0" dirty="0"/>
                    </a:p>
                  </a:txBody>
                  <a:tcPr marL="68580" marR="68580" marT="34290" marB="34290"/>
                </a:tc>
                <a:tc>
                  <a:txBody>
                    <a:bodyPr/>
                    <a:lstStyle/>
                    <a:p>
                      <a:pPr algn="ctr"/>
                      <a:r>
                        <a:rPr lang="en-US" sz="1500" b="0" dirty="0"/>
                        <a:t>Taxable Income</a:t>
                      </a:r>
                    </a:p>
                  </a:txBody>
                  <a:tcPr marL="68580" marR="68580" marT="34290" marB="34290"/>
                </a:tc>
                <a:tc>
                  <a:txBody>
                    <a:bodyPr/>
                    <a:lstStyle/>
                    <a:p>
                      <a:pPr algn="ctr"/>
                      <a:r>
                        <a:rPr lang="en-US" sz="1500" dirty="0"/>
                        <a:t>Cheat</a:t>
                      </a:r>
                      <a:endParaRPr lang="en-US" sz="1500" b="0" dirty="0"/>
                    </a:p>
                  </a:txBody>
                  <a:tcPr marL="68580" marR="68580" marT="34290" marB="34290"/>
                </a:tc>
                <a:extLst>
                  <a:ext uri="{0D108BD9-81ED-4DB2-BD59-A6C34878D82A}">
                    <a16:rowId xmlns:a16="http://schemas.microsoft.com/office/drawing/2014/main" val="10000"/>
                  </a:ext>
                </a:extLst>
              </a:tr>
              <a:tr h="229627">
                <a:tc>
                  <a:txBody>
                    <a:bodyPr/>
                    <a:lstStyle/>
                    <a:p>
                      <a:pPr algn="ctr" fontAlgn="b"/>
                      <a:r>
                        <a:rPr lang="en-US" sz="1400" b="1" i="0" u="none" strike="noStrike" dirty="0">
                          <a:solidFill>
                            <a:srgbClr val="000000"/>
                          </a:solidFill>
                          <a:effectLst/>
                          <a:latin typeface="Calibri"/>
                        </a:rPr>
                        <a:t>No</a:t>
                      </a:r>
                    </a:p>
                  </a:txBody>
                  <a:tcPr marL="9525" marR="9525" marT="9525" marB="0" anchor="b"/>
                </a:tc>
                <a:tc>
                  <a:txBody>
                    <a:bodyPr/>
                    <a:lstStyle/>
                    <a:p>
                      <a:pPr algn="ctr" fontAlgn="b"/>
                      <a:r>
                        <a:rPr lang="en-US" sz="1400" b="0" i="0" u="none" strike="noStrike" dirty="0">
                          <a:solidFill>
                            <a:srgbClr val="000000"/>
                          </a:solidFill>
                          <a:effectLst/>
                          <a:latin typeface="Calibri"/>
                        </a:rPr>
                        <a:t>Married</a:t>
                      </a:r>
                    </a:p>
                  </a:txBody>
                  <a:tcPr marL="9525" marR="9525" marT="9525" marB="0" anchor="b"/>
                </a:tc>
                <a:tc>
                  <a:txBody>
                    <a:bodyPr/>
                    <a:lstStyle/>
                    <a:p>
                      <a:pPr algn="ctr" fontAlgn="b"/>
                      <a:r>
                        <a:rPr lang="en-US" sz="1400" b="0" i="0" u="none" strike="noStrike" dirty="0">
                          <a:solidFill>
                            <a:srgbClr val="000000"/>
                          </a:solidFill>
                          <a:effectLst/>
                          <a:latin typeface="Calibri"/>
                        </a:rPr>
                        <a:t>80K</a:t>
                      </a:r>
                    </a:p>
                  </a:txBody>
                  <a:tcPr marL="9525" marR="9525" marT="9525" marB="0" anchor="b"/>
                </a:tc>
                <a:tc>
                  <a:txBody>
                    <a:bodyPr/>
                    <a:lstStyle/>
                    <a:p>
                      <a:pPr algn="ctr" fontAlgn="b"/>
                      <a:r>
                        <a:rPr lang="en-US" sz="1400" b="1" i="0" u="none" strike="noStrike" dirty="0">
                          <a:solidFill>
                            <a:srgbClr val="FF0000"/>
                          </a:solidFill>
                          <a:effectLst/>
                          <a:latin typeface="Calibri"/>
                        </a:rPr>
                        <a:t>?</a:t>
                      </a:r>
                    </a:p>
                  </a:txBody>
                  <a:tcPr marL="9525" marR="9525" marT="9525" marB="0" anchor="b"/>
                </a:tc>
                <a:extLst>
                  <a:ext uri="{0D108BD9-81ED-4DB2-BD59-A6C34878D82A}">
                    <a16:rowId xmlns:a16="http://schemas.microsoft.com/office/drawing/2014/main" val="10001"/>
                  </a:ext>
                </a:extLst>
              </a:tr>
            </a:tbl>
          </a:graphicData>
        </a:graphic>
      </p:graphicFrame>
      <p:cxnSp>
        <p:nvCxnSpPr>
          <p:cNvPr id="26" name="Straight Arrow Connector 25"/>
          <p:cNvCxnSpPr>
            <a:stCxn id="15" idx="2"/>
            <a:endCxn id="4" idx="0"/>
          </p:cNvCxnSpPr>
          <p:nvPr/>
        </p:nvCxnSpPr>
        <p:spPr>
          <a:xfrm>
            <a:off x="2627663" y="2546696"/>
            <a:ext cx="1" cy="253917"/>
          </a:xfrm>
          <a:prstGeom prst="straightConnector1">
            <a:avLst/>
          </a:prstGeom>
          <a:ln>
            <a:solidFill>
              <a:schemeClr val="tx1"/>
            </a:solidFill>
            <a:prstDash val="dash"/>
            <a:tailEnd type="arrow"/>
          </a:ln>
        </p:spPr>
        <p:style>
          <a:lnRef idx="2">
            <a:schemeClr val="accent4"/>
          </a:lnRef>
          <a:fillRef idx="0">
            <a:schemeClr val="accent4"/>
          </a:fillRef>
          <a:effectRef idx="1">
            <a:schemeClr val="accent4"/>
          </a:effectRef>
          <a:fontRef idx="minor">
            <a:schemeClr val="tx1"/>
          </a:fontRef>
        </p:style>
      </p:cxnSp>
      <p:sp>
        <p:nvSpPr>
          <p:cNvPr id="25" name="TextBox 24"/>
          <p:cNvSpPr txBox="1"/>
          <p:nvPr/>
        </p:nvSpPr>
        <p:spPr>
          <a:xfrm>
            <a:off x="2640433" y="2546302"/>
            <a:ext cx="1619354" cy="253916"/>
          </a:xfrm>
          <a:prstGeom prst="rect">
            <a:avLst/>
          </a:prstGeom>
          <a:noFill/>
        </p:spPr>
        <p:txBody>
          <a:bodyPr wrap="none" rtlCol="0">
            <a:spAutoFit/>
          </a:bodyPr>
          <a:lstStyle/>
          <a:p>
            <a:r>
              <a:rPr lang="en-US" sz="1050" dirty="0"/>
              <a:t>Start from the root of tree</a:t>
            </a:r>
          </a:p>
        </p:txBody>
      </p:sp>
    </p:spTree>
    <p:extLst>
      <p:ext uri="{BB962C8B-B14F-4D97-AF65-F5344CB8AC3E}">
        <p14:creationId xmlns:p14="http://schemas.microsoft.com/office/powerpoint/2010/main" val="3683301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Test Data</a:t>
            </a:r>
          </a:p>
        </p:txBody>
      </p:sp>
      <p:sp>
        <p:nvSpPr>
          <p:cNvPr id="4" name="Rectangle 3"/>
          <p:cNvSpPr/>
          <p:nvPr/>
        </p:nvSpPr>
        <p:spPr>
          <a:xfrm>
            <a:off x="2236446" y="2800613"/>
            <a:ext cx="782435" cy="46778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Refund</a:t>
            </a:r>
          </a:p>
        </p:txBody>
      </p:sp>
      <p:sp>
        <p:nvSpPr>
          <p:cNvPr id="5" name="Rectangle 4"/>
          <p:cNvSpPr/>
          <p:nvPr/>
        </p:nvSpPr>
        <p:spPr>
          <a:xfrm>
            <a:off x="1598019" y="3753304"/>
            <a:ext cx="638426" cy="386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6" name="Rectangle 5"/>
          <p:cNvSpPr/>
          <p:nvPr/>
        </p:nvSpPr>
        <p:spPr>
          <a:xfrm>
            <a:off x="2956965" y="3764967"/>
            <a:ext cx="818836" cy="386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Marital Status</a:t>
            </a:r>
          </a:p>
        </p:txBody>
      </p:sp>
      <p:cxnSp>
        <p:nvCxnSpPr>
          <p:cNvPr id="7" name="Straight Arrow Connector 6"/>
          <p:cNvCxnSpPr>
            <a:stCxn id="4" idx="2"/>
            <a:endCxn id="5" idx="0"/>
          </p:cNvCxnSpPr>
          <p:nvPr/>
        </p:nvCxnSpPr>
        <p:spPr>
          <a:xfrm flipH="1">
            <a:off x="1917233" y="3268398"/>
            <a:ext cx="710431" cy="48490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4" idx="2"/>
            <a:endCxn id="6" idx="0"/>
          </p:cNvCxnSpPr>
          <p:nvPr/>
        </p:nvCxnSpPr>
        <p:spPr>
          <a:xfrm>
            <a:off x="2627663" y="3268397"/>
            <a:ext cx="738720" cy="496569"/>
          </a:xfrm>
          <a:prstGeom prst="straightConnector1">
            <a:avLst/>
          </a:prstGeom>
          <a:ln>
            <a:solidFill>
              <a:schemeClr val="tx1"/>
            </a:solidFill>
            <a:tailEnd type="arrow"/>
          </a:ln>
        </p:spPr>
        <p:style>
          <a:lnRef idx="2">
            <a:schemeClr val="accent4"/>
          </a:lnRef>
          <a:fillRef idx="0">
            <a:schemeClr val="accent4"/>
          </a:fillRef>
          <a:effectRef idx="1">
            <a:schemeClr val="accent4"/>
          </a:effectRef>
          <a:fontRef idx="minor">
            <a:schemeClr val="tx1"/>
          </a:fontRef>
        </p:style>
      </p:cxnSp>
      <p:sp>
        <p:nvSpPr>
          <p:cNvPr id="9" name="Rectangle 8"/>
          <p:cNvSpPr/>
          <p:nvPr/>
        </p:nvSpPr>
        <p:spPr>
          <a:xfrm>
            <a:off x="1872125" y="3376564"/>
            <a:ext cx="688883"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8000"/>
                </a:solidFill>
              </a:rPr>
              <a:t>Yes</a:t>
            </a:r>
            <a:endParaRPr lang="en-US" sz="1350" dirty="0">
              <a:solidFill>
                <a:srgbClr val="008000"/>
              </a:solidFill>
            </a:endParaRPr>
          </a:p>
        </p:txBody>
      </p:sp>
      <p:sp>
        <p:nvSpPr>
          <p:cNvPr id="10" name="Rectangle 9"/>
          <p:cNvSpPr/>
          <p:nvPr/>
        </p:nvSpPr>
        <p:spPr>
          <a:xfrm>
            <a:off x="2789168" y="3374149"/>
            <a:ext cx="578322" cy="2041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0000"/>
                </a:solidFill>
              </a:rPr>
              <a:t>No</a:t>
            </a:r>
          </a:p>
        </p:txBody>
      </p:sp>
      <p:cxnSp>
        <p:nvCxnSpPr>
          <p:cNvPr id="11" name="Straight Arrow Connector 10"/>
          <p:cNvCxnSpPr>
            <a:stCxn id="6" idx="2"/>
            <a:endCxn id="16" idx="0"/>
          </p:cNvCxnSpPr>
          <p:nvPr/>
        </p:nvCxnSpPr>
        <p:spPr>
          <a:xfrm flipH="1">
            <a:off x="2742740" y="4151431"/>
            <a:ext cx="623643" cy="4752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a:endCxn id="17" idx="0"/>
          </p:cNvCxnSpPr>
          <p:nvPr/>
        </p:nvCxnSpPr>
        <p:spPr>
          <a:xfrm>
            <a:off x="3366384" y="4151432"/>
            <a:ext cx="661393" cy="4752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584696" y="4222913"/>
            <a:ext cx="820592" cy="3117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Single, Divorced</a:t>
            </a:r>
            <a:endParaRPr lang="en-US" sz="1350" dirty="0">
              <a:solidFill>
                <a:srgbClr val="000000"/>
              </a:solidFill>
            </a:endParaRPr>
          </a:p>
        </p:txBody>
      </p:sp>
      <p:sp>
        <p:nvSpPr>
          <p:cNvPr id="14" name="Rectangle 13"/>
          <p:cNvSpPr/>
          <p:nvPr/>
        </p:nvSpPr>
        <p:spPr>
          <a:xfrm>
            <a:off x="3428376" y="4292400"/>
            <a:ext cx="748978"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Married</a:t>
            </a:r>
            <a:endParaRPr lang="en-US" sz="1350" dirty="0">
              <a:solidFill>
                <a:srgbClr val="000000"/>
              </a:solidFill>
            </a:endParaRPr>
          </a:p>
        </p:txBody>
      </p:sp>
      <p:sp>
        <p:nvSpPr>
          <p:cNvPr id="15" name="TextBox 14"/>
          <p:cNvSpPr txBox="1"/>
          <p:nvPr/>
        </p:nvSpPr>
        <p:spPr>
          <a:xfrm>
            <a:off x="1556067" y="2246614"/>
            <a:ext cx="2143191" cy="300082"/>
          </a:xfrm>
          <a:prstGeom prst="rect">
            <a:avLst/>
          </a:prstGeom>
          <a:noFill/>
        </p:spPr>
        <p:txBody>
          <a:bodyPr wrap="square" rtlCol="0">
            <a:spAutoFit/>
          </a:bodyPr>
          <a:lstStyle/>
          <a:p>
            <a:pPr algn="ctr"/>
            <a:r>
              <a:rPr lang="en-US" sz="1350" b="1" dirty="0"/>
              <a:t>Decision Tree Model</a:t>
            </a:r>
          </a:p>
        </p:txBody>
      </p:sp>
      <p:sp>
        <p:nvSpPr>
          <p:cNvPr id="16" name="Rectangle 15"/>
          <p:cNvSpPr/>
          <p:nvPr/>
        </p:nvSpPr>
        <p:spPr>
          <a:xfrm>
            <a:off x="2388060" y="4626664"/>
            <a:ext cx="70936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err="1"/>
              <a:t>TaxInc</a:t>
            </a:r>
            <a:endParaRPr lang="en-US" sz="1500" dirty="0"/>
          </a:p>
        </p:txBody>
      </p:sp>
      <p:sp>
        <p:nvSpPr>
          <p:cNvPr id="17" name="Rectangle 16"/>
          <p:cNvSpPr/>
          <p:nvPr/>
        </p:nvSpPr>
        <p:spPr>
          <a:xfrm>
            <a:off x="3712570" y="4626664"/>
            <a:ext cx="63041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18" name="Rectangle 17"/>
          <p:cNvSpPr/>
          <p:nvPr/>
        </p:nvSpPr>
        <p:spPr>
          <a:xfrm>
            <a:off x="1989237"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19" name="Rectangle 18"/>
          <p:cNvSpPr/>
          <p:nvPr/>
        </p:nvSpPr>
        <p:spPr>
          <a:xfrm>
            <a:off x="2912146"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Yes</a:t>
            </a:r>
          </a:p>
        </p:txBody>
      </p:sp>
      <p:cxnSp>
        <p:nvCxnSpPr>
          <p:cNvPr id="20" name="Straight Arrow Connector 19"/>
          <p:cNvCxnSpPr>
            <a:stCxn id="16" idx="2"/>
            <a:endCxn id="18" idx="0"/>
          </p:cNvCxnSpPr>
          <p:nvPr/>
        </p:nvCxnSpPr>
        <p:spPr>
          <a:xfrm flipH="1">
            <a:off x="2308451" y="4879025"/>
            <a:ext cx="434290"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055893" y="4997611"/>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&lt; 80K</a:t>
            </a:r>
            <a:endParaRPr lang="en-US" sz="1350" dirty="0">
              <a:solidFill>
                <a:schemeClr val="tx1"/>
              </a:solidFill>
            </a:endParaRPr>
          </a:p>
        </p:txBody>
      </p:sp>
      <p:cxnSp>
        <p:nvCxnSpPr>
          <p:cNvPr id="22" name="Straight Arrow Connector 21"/>
          <p:cNvCxnSpPr>
            <a:stCxn id="16" idx="2"/>
            <a:endCxn id="19" idx="0"/>
          </p:cNvCxnSpPr>
          <p:nvPr/>
        </p:nvCxnSpPr>
        <p:spPr>
          <a:xfrm>
            <a:off x="2742740" y="4879025"/>
            <a:ext cx="488619"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2742741" y="4997259"/>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&gt; 80K</a:t>
            </a:r>
            <a:endParaRPr lang="en-US" sz="1350" dirty="0">
              <a:solidFill>
                <a:schemeClr val="tx1"/>
              </a:solidFill>
            </a:endParaRPr>
          </a:p>
        </p:txBody>
      </p:sp>
      <p:sp>
        <p:nvSpPr>
          <p:cNvPr id="27" name="TextBox 26"/>
          <p:cNvSpPr txBox="1"/>
          <p:nvPr/>
        </p:nvSpPr>
        <p:spPr>
          <a:xfrm>
            <a:off x="5514417" y="2400017"/>
            <a:ext cx="2143191" cy="300082"/>
          </a:xfrm>
          <a:prstGeom prst="rect">
            <a:avLst/>
          </a:prstGeom>
          <a:noFill/>
        </p:spPr>
        <p:txBody>
          <a:bodyPr wrap="square" rtlCol="0">
            <a:spAutoFit/>
          </a:bodyPr>
          <a:lstStyle/>
          <a:p>
            <a:pPr algn="ctr"/>
            <a:r>
              <a:rPr lang="en-US" sz="1350" b="1" dirty="0"/>
              <a:t>Test Data</a:t>
            </a:r>
          </a:p>
        </p:txBody>
      </p:sp>
      <p:graphicFrame>
        <p:nvGraphicFramePr>
          <p:cNvPr id="28" name="Table 27"/>
          <p:cNvGraphicFramePr>
            <a:graphicFrameLocks noGrp="1"/>
          </p:cNvGraphicFramePr>
          <p:nvPr/>
        </p:nvGraphicFramePr>
        <p:xfrm>
          <a:off x="5018114" y="2782566"/>
          <a:ext cx="2994917" cy="780289"/>
        </p:xfrm>
        <a:graphic>
          <a:graphicData uri="http://schemas.openxmlformats.org/drawingml/2006/table">
            <a:tbl>
              <a:tblPr firstRow="1" bandRow="1">
                <a:tableStyleId>{00A15C55-8517-42AA-B614-E9B94910E393}</a:tableStyleId>
              </a:tblPr>
              <a:tblGrid>
                <a:gridCol w="790143">
                  <a:extLst>
                    <a:ext uri="{9D8B030D-6E8A-4147-A177-3AD203B41FA5}">
                      <a16:colId xmlns:a16="http://schemas.microsoft.com/office/drawing/2014/main" val="20000"/>
                    </a:ext>
                  </a:extLst>
                </a:gridCol>
                <a:gridCol w="847154">
                  <a:extLst>
                    <a:ext uri="{9D8B030D-6E8A-4147-A177-3AD203B41FA5}">
                      <a16:colId xmlns:a16="http://schemas.microsoft.com/office/drawing/2014/main" val="20001"/>
                    </a:ext>
                  </a:extLst>
                </a:gridCol>
                <a:gridCol w="755284">
                  <a:extLst>
                    <a:ext uri="{9D8B030D-6E8A-4147-A177-3AD203B41FA5}">
                      <a16:colId xmlns:a16="http://schemas.microsoft.com/office/drawing/2014/main" val="20002"/>
                    </a:ext>
                  </a:extLst>
                </a:gridCol>
                <a:gridCol w="602336">
                  <a:extLst>
                    <a:ext uri="{9D8B030D-6E8A-4147-A177-3AD203B41FA5}">
                      <a16:colId xmlns:a16="http://schemas.microsoft.com/office/drawing/2014/main" val="20003"/>
                    </a:ext>
                  </a:extLst>
                </a:gridCol>
              </a:tblGrid>
              <a:tr h="574244">
                <a:tc>
                  <a:txBody>
                    <a:bodyPr/>
                    <a:lstStyle/>
                    <a:p>
                      <a:pPr algn="ctr"/>
                      <a:r>
                        <a:rPr lang="en-US" sz="1400" b="0" dirty="0"/>
                        <a:t>Refund</a:t>
                      </a:r>
                    </a:p>
                  </a:txBody>
                  <a:tcPr marL="68580" marR="68580" marT="34290" marB="34290"/>
                </a:tc>
                <a:tc>
                  <a:txBody>
                    <a:bodyPr/>
                    <a:lstStyle/>
                    <a:p>
                      <a:pPr algn="ctr"/>
                      <a:r>
                        <a:rPr lang="en-US" sz="1400" b="0" dirty="0"/>
                        <a:t>Marital</a:t>
                      </a:r>
                      <a:r>
                        <a:rPr lang="en-US" sz="1400" b="0" baseline="0" dirty="0"/>
                        <a:t> Status</a:t>
                      </a:r>
                      <a:endParaRPr lang="en-US" sz="1400" b="0" dirty="0"/>
                    </a:p>
                  </a:txBody>
                  <a:tcPr marL="68580" marR="68580" marT="34290" marB="34290"/>
                </a:tc>
                <a:tc>
                  <a:txBody>
                    <a:bodyPr/>
                    <a:lstStyle/>
                    <a:p>
                      <a:pPr algn="ctr"/>
                      <a:r>
                        <a:rPr lang="en-US" sz="1400" b="0" dirty="0"/>
                        <a:t>Taxable Income</a:t>
                      </a:r>
                    </a:p>
                  </a:txBody>
                  <a:tcPr marL="68580" marR="68580" marT="34290" marB="34290"/>
                </a:tc>
                <a:tc>
                  <a:txBody>
                    <a:bodyPr/>
                    <a:lstStyle/>
                    <a:p>
                      <a:pPr algn="ctr"/>
                      <a:r>
                        <a:rPr lang="en-US" sz="1400" dirty="0"/>
                        <a:t>Cheat</a:t>
                      </a:r>
                      <a:endParaRPr lang="en-US" sz="1400" b="0" dirty="0"/>
                    </a:p>
                  </a:txBody>
                  <a:tcPr marL="68580" marR="68580" marT="34290" marB="34290"/>
                </a:tc>
                <a:extLst>
                  <a:ext uri="{0D108BD9-81ED-4DB2-BD59-A6C34878D82A}">
                    <a16:rowId xmlns:a16="http://schemas.microsoft.com/office/drawing/2014/main" val="10000"/>
                  </a:ext>
                </a:extLst>
              </a:tr>
              <a:tr h="206045">
                <a:tc>
                  <a:txBody>
                    <a:bodyPr/>
                    <a:lstStyle/>
                    <a:p>
                      <a:pPr algn="ctr" fontAlgn="b"/>
                      <a:r>
                        <a:rPr lang="en-US" sz="1200" b="1" i="0" u="none" strike="noStrike" dirty="0">
                          <a:solidFill>
                            <a:srgbClr val="000000"/>
                          </a:solidFill>
                          <a:effectLst/>
                          <a:latin typeface="Calibri"/>
                        </a:rPr>
                        <a:t>No</a:t>
                      </a:r>
                    </a:p>
                  </a:txBody>
                  <a:tcPr marL="9525" marR="9525" marT="9525" marB="0" anchor="b"/>
                </a:tc>
                <a:tc>
                  <a:txBody>
                    <a:bodyPr/>
                    <a:lstStyle/>
                    <a:p>
                      <a:pPr algn="ctr" fontAlgn="b"/>
                      <a:r>
                        <a:rPr lang="en-US" sz="1200" b="0" i="0" u="none" strike="noStrike" dirty="0">
                          <a:solidFill>
                            <a:srgbClr val="000000"/>
                          </a:solidFill>
                          <a:effectLst/>
                          <a:latin typeface="Calibri"/>
                        </a:rPr>
                        <a:t>Married</a:t>
                      </a:r>
                    </a:p>
                  </a:txBody>
                  <a:tcPr marL="9525" marR="9525" marT="9525" marB="0" anchor="b"/>
                </a:tc>
                <a:tc>
                  <a:txBody>
                    <a:bodyPr/>
                    <a:lstStyle/>
                    <a:p>
                      <a:pPr algn="ctr" fontAlgn="b"/>
                      <a:r>
                        <a:rPr lang="en-US" sz="1200" b="0" i="0" u="none" strike="noStrike" dirty="0">
                          <a:solidFill>
                            <a:srgbClr val="000000"/>
                          </a:solidFill>
                          <a:effectLst/>
                          <a:latin typeface="Calibri"/>
                        </a:rPr>
                        <a:t>80K</a:t>
                      </a:r>
                    </a:p>
                  </a:txBody>
                  <a:tcPr marL="9525" marR="9525" marT="9525" marB="0" anchor="b"/>
                </a:tc>
                <a:tc>
                  <a:txBody>
                    <a:bodyPr/>
                    <a:lstStyle/>
                    <a:p>
                      <a:pPr algn="ctr" fontAlgn="b"/>
                      <a:r>
                        <a:rPr lang="en-US" sz="1200" b="1" i="0" u="none" strike="noStrike" dirty="0">
                          <a:solidFill>
                            <a:srgbClr val="FF0000"/>
                          </a:solidFill>
                          <a:effectLst/>
                          <a:latin typeface="Calibri"/>
                        </a:rPr>
                        <a:t>?</a:t>
                      </a:r>
                    </a:p>
                  </a:txBody>
                  <a:tcPr marL="9525" marR="9525" marT="9525" marB="0" anchor="b"/>
                </a:tc>
                <a:extLst>
                  <a:ext uri="{0D108BD9-81ED-4DB2-BD59-A6C34878D82A}">
                    <a16:rowId xmlns:a16="http://schemas.microsoft.com/office/drawing/2014/main" val="10001"/>
                  </a:ext>
                </a:extLst>
              </a:tr>
            </a:tbl>
          </a:graphicData>
        </a:graphic>
      </p:graphicFrame>
      <p:cxnSp>
        <p:nvCxnSpPr>
          <p:cNvPr id="29" name="Straight Arrow Connector 28"/>
          <p:cNvCxnSpPr>
            <a:stCxn id="4" idx="3"/>
          </p:cNvCxnSpPr>
          <p:nvPr/>
        </p:nvCxnSpPr>
        <p:spPr>
          <a:xfrm flipV="1">
            <a:off x="3018881" y="2914913"/>
            <a:ext cx="1985071" cy="119592"/>
          </a:xfrm>
          <a:prstGeom prst="straightConnector1">
            <a:avLst/>
          </a:prstGeom>
          <a:ln>
            <a:solidFill>
              <a:schemeClr val="tx1"/>
            </a:solidFill>
            <a:prstDash val="dash"/>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710055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Test Data</a:t>
            </a:r>
          </a:p>
        </p:txBody>
      </p:sp>
      <p:sp>
        <p:nvSpPr>
          <p:cNvPr id="5" name="Rectangle 4"/>
          <p:cNvSpPr/>
          <p:nvPr/>
        </p:nvSpPr>
        <p:spPr>
          <a:xfrm>
            <a:off x="1598019" y="3753304"/>
            <a:ext cx="638426" cy="386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6" name="Rectangle 5"/>
          <p:cNvSpPr/>
          <p:nvPr/>
        </p:nvSpPr>
        <p:spPr>
          <a:xfrm>
            <a:off x="2956965" y="3764967"/>
            <a:ext cx="818836" cy="386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Marital Status</a:t>
            </a:r>
          </a:p>
        </p:txBody>
      </p:sp>
      <p:cxnSp>
        <p:nvCxnSpPr>
          <p:cNvPr id="7" name="Straight Arrow Connector 6"/>
          <p:cNvCxnSpPr>
            <a:endCxn id="5" idx="0"/>
          </p:cNvCxnSpPr>
          <p:nvPr/>
        </p:nvCxnSpPr>
        <p:spPr>
          <a:xfrm flipH="1">
            <a:off x="1917233" y="3268398"/>
            <a:ext cx="710431" cy="48490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endCxn id="6" idx="0"/>
          </p:cNvCxnSpPr>
          <p:nvPr/>
        </p:nvCxnSpPr>
        <p:spPr>
          <a:xfrm>
            <a:off x="2627663" y="3268397"/>
            <a:ext cx="738720" cy="496569"/>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9" name="Rectangle 8"/>
          <p:cNvSpPr/>
          <p:nvPr/>
        </p:nvSpPr>
        <p:spPr>
          <a:xfrm>
            <a:off x="1872125" y="3376564"/>
            <a:ext cx="688883"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8000"/>
                </a:solidFill>
              </a:rPr>
              <a:t>Yes</a:t>
            </a:r>
            <a:endParaRPr lang="en-US" sz="1350" dirty="0">
              <a:solidFill>
                <a:srgbClr val="008000"/>
              </a:solidFill>
            </a:endParaRPr>
          </a:p>
        </p:txBody>
      </p:sp>
      <p:sp>
        <p:nvSpPr>
          <p:cNvPr id="10" name="Rectangle 9"/>
          <p:cNvSpPr/>
          <p:nvPr/>
        </p:nvSpPr>
        <p:spPr>
          <a:xfrm>
            <a:off x="2789168" y="3374149"/>
            <a:ext cx="578322" cy="2041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0000"/>
                </a:solidFill>
              </a:rPr>
              <a:t>No</a:t>
            </a:r>
          </a:p>
        </p:txBody>
      </p:sp>
      <p:cxnSp>
        <p:nvCxnSpPr>
          <p:cNvPr id="11" name="Straight Arrow Connector 10"/>
          <p:cNvCxnSpPr>
            <a:stCxn id="6" idx="2"/>
            <a:endCxn id="16" idx="0"/>
          </p:cNvCxnSpPr>
          <p:nvPr/>
        </p:nvCxnSpPr>
        <p:spPr>
          <a:xfrm flipH="1">
            <a:off x="2742740" y="4151431"/>
            <a:ext cx="623643" cy="4752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a:endCxn id="17" idx="0"/>
          </p:cNvCxnSpPr>
          <p:nvPr/>
        </p:nvCxnSpPr>
        <p:spPr>
          <a:xfrm>
            <a:off x="3366384" y="4151432"/>
            <a:ext cx="661393" cy="4752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584696" y="4222913"/>
            <a:ext cx="820592" cy="3117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Single, Divorced</a:t>
            </a:r>
            <a:endParaRPr lang="en-US" sz="1350" dirty="0">
              <a:solidFill>
                <a:srgbClr val="000000"/>
              </a:solidFill>
            </a:endParaRPr>
          </a:p>
        </p:txBody>
      </p:sp>
      <p:sp>
        <p:nvSpPr>
          <p:cNvPr id="14" name="Rectangle 13"/>
          <p:cNvSpPr/>
          <p:nvPr/>
        </p:nvSpPr>
        <p:spPr>
          <a:xfrm>
            <a:off x="3428376" y="4292400"/>
            <a:ext cx="748978"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Married</a:t>
            </a:r>
            <a:endParaRPr lang="en-US" sz="1350" dirty="0">
              <a:solidFill>
                <a:srgbClr val="000000"/>
              </a:solidFill>
            </a:endParaRPr>
          </a:p>
        </p:txBody>
      </p:sp>
      <p:sp>
        <p:nvSpPr>
          <p:cNvPr id="15" name="TextBox 14"/>
          <p:cNvSpPr txBox="1"/>
          <p:nvPr/>
        </p:nvSpPr>
        <p:spPr>
          <a:xfrm>
            <a:off x="1556067" y="2246614"/>
            <a:ext cx="2143191" cy="300082"/>
          </a:xfrm>
          <a:prstGeom prst="rect">
            <a:avLst/>
          </a:prstGeom>
          <a:noFill/>
        </p:spPr>
        <p:txBody>
          <a:bodyPr wrap="square" rtlCol="0">
            <a:spAutoFit/>
          </a:bodyPr>
          <a:lstStyle/>
          <a:p>
            <a:pPr algn="ctr"/>
            <a:r>
              <a:rPr lang="en-US" sz="1350" b="1" dirty="0"/>
              <a:t>Decision Tree Model</a:t>
            </a:r>
          </a:p>
        </p:txBody>
      </p:sp>
      <p:sp>
        <p:nvSpPr>
          <p:cNvPr id="16" name="Rectangle 15"/>
          <p:cNvSpPr/>
          <p:nvPr/>
        </p:nvSpPr>
        <p:spPr>
          <a:xfrm>
            <a:off x="2388060" y="4626664"/>
            <a:ext cx="70936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err="1"/>
              <a:t>TaxInc</a:t>
            </a:r>
            <a:endParaRPr lang="en-US" sz="1500" dirty="0"/>
          </a:p>
        </p:txBody>
      </p:sp>
      <p:sp>
        <p:nvSpPr>
          <p:cNvPr id="17" name="Rectangle 16"/>
          <p:cNvSpPr/>
          <p:nvPr/>
        </p:nvSpPr>
        <p:spPr>
          <a:xfrm>
            <a:off x="3712570" y="4626664"/>
            <a:ext cx="63041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18" name="Rectangle 17"/>
          <p:cNvSpPr/>
          <p:nvPr/>
        </p:nvSpPr>
        <p:spPr>
          <a:xfrm>
            <a:off x="1989237"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19" name="Rectangle 18"/>
          <p:cNvSpPr/>
          <p:nvPr/>
        </p:nvSpPr>
        <p:spPr>
          <a:xfrm>
            <a:off x="2912146"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Yes</a:t>
            </a:r>
          </a:p>
        </p:txBody>
      </p:sp>
      <p:cxnSp>
        <p:nvCxnSpPr>
          <p:cNvPr id="20" name="Straight Arrow Connector 19"/>
          <p:cNvCxnSpPr>
            <a:stCxn id="16" idx="2"/>
            <a:endCxn id="18" idx="0"/>
          </p:cNvCxnSpPr>
          <p:nvPr/>
        </p:nvCxnSpPr>
        <p:spPr>
          <a:xfrm flipH="1">
            <a:off x="2308451" y="4879025"/>
            <a:ext cx="434290"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055893" y="4997611"/>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&lt; 80K</a:t>
            </a:r>
            <a:endParaRPr lang="en-US" sz="1350" dirty="0">
              <a:solidFill>
                <a:schemeClr val="tx1"/>
              </a:solidFill>
            </a:endParaRPr>
          </a:p>
        </p:txBody>
      </p:sp>
      <p:cxnSp>
        <p:nvCxnSpPr>
          <p:cNvPr id="22" name="Straight Arrow Connector 21"/>
          <p:cNvCxnSpPr>
            <a:stCxn id="16" idx="2"/>
            <a:endCxn id="19" idx="0"/>
          </p:cNvCxnSpPr>
          <p:nvPr/>
        </p:nvCxnSpPr>
        <p:spPr>
          <a:xfrm>
            <a:off x="2742740" y="4879025"/>
            <a:ext cx="488619"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2742741" y="4997259"/>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&gt; 80K</a:t>
            </a:r>
            <a:endParaRPr lang="en-US" sz="1350" dirty="0">
              <a:solidFill>
                <a:schemeClr val="tx1"/>
              </a:solidFill>
            </a:endParaRPr>
          </a:p>
        </p:txBody>
      </p:sp>
      <p:sp>
        <p:nvSpPr>
          <p:cNvPr id="27" name="TextBox 26"/>
          <p:cNvSpPr txBox="1"/>
          <p:nvPr/>
        </p:nvSpPr>
        <p:spPr>
          <a:xfrm>
            <a:off x="4882759" y="2246614"/>
            <a:ext cx="2143191" cy="300082"/>
          </a:xfrm>
          <a:prstGeom prst="rect">
            <a:avLst/>
          </a:prstGeom>
          <a:noFill/>
        </p:spPr>
        <p:txBody>
          <a:bodyPr wrap="square" rtlCol="0">
            <a:spAutoFit/>
          </a:bodyPr>
          <a:lstStyle/>
          <a:p>
            <a:pPr algn="ctr"/>
            <a:r>
              <a:rPr lang="en-US" sz="1350" b="1" dirty="0"/>
              <a:t>Test Data</a:t>
            </a:r>
          </a:p>
        </p:txBody>
      </p:sp>
      <p:graphicFrame>
        <p:nvGraphicFramePr>
          <p:cNvPr id="28" name="Table 27"/>
          <p:cNvGraphicFramePr>
            <a:graphicFrameLocks noGrp="1"/>
          </p:cNvGraphicFramePr>
          <p:nvPr/>
        </p:nvGraphicFramePr>
        <p:xfrm>
          <a:off x="4882759" y="2800613"/>
          <a:ext cx="2868588" cy="687705"/>
        </p:xfrm>
        <a:graphic>
          <a:graphicData uri="http://schemas.openxmlformats.org/drawingml/2006/table">
            <a:tbl>
              <a:tblPr firstRow="1" bandRow="1">
                <a:tableStyleId>{00A15C55-8517-42AA-B614-E9B94910E393}</a:tableStyleId>
              </a:tblPr>
              <a:tblGrid>
                <a:gridCol w="756814">
                  <a:extLst>
                    <a:ext uri="{9D8B030D-6E8A-4147-A177-3AD203B41FA5}">
                      <a16:colId xmlns:a16="http://schemas.microsoft.com/office/drawing/2014/main" val="20000"/>
                    </a:ext>
                  </a:extLst>
                </a:gridCol>
                <a:gridCol w="811420">
                  <a:extLst>
                    <a:ext uri="{9D8B030D-6E8A-4147-A177-3AD203B41FA5}">
                      <a16:colId xmlns:a16="http://schemas.microsoft.com/office/drawing/2014/main" val="20001"/>
                    </a:ext>
                  </a:extLst>
                </a:gridCol>
                <a:gridCol w="723425">
                  <a:extLst>
                    <a:ext uri="{9D8B030D-6E8A-4147-A177-3AD203B41FA5}">
                      <a16:colId xmlns:a16="http://schemas.microsoft.com/office/drawing/2014/main" val="20002"/>
                    </a:ext>
                  </a:extLst>
                </a:gridCol>
                <a:gridCol w="576929">
                  <a:extLst>
                    <a:ext uri="{9D8B030D-6E8A-4147-A177-3AD203B41FA5}">
                      <a16:colId xmlns:a16="http://schemas.microsoft.com/office/drawing/2014/main" val="20003"/>
                    </a:ext>
                  </a:extLst>
                </a:gridCol>
              </a:tblGrid>
              <a:tr h="480060">
                <a:tc>
                  <a:txBody>
                    <a:bodyPr/>
                    <a:lstStyle/>
                    <a:p>
                      <a:pPr algn="ctr"/>
                      <a:r>
                        <a:rPr lang="en-US" sz="1400" b="0" dirty="0"/>
                        <a:t>Refund</a:t>
                      </a:r>
                    </a:p>
                  </a:txBody>
                  <a:tcPr marL="68580" marR="68580" marT="34290" marB="34290"/>
                </a:tc>
                <a:tc>
                  <a:txBody>
                    <a:bodyPr/>
                    <a:lstStyle/>
                    <a:p>
                      <a:pPr algn="ctr"/>
                      <a:r>
                        <a:rPr lang="en-US" sz="1400" b="0" dirty="0"/>
                        <a:t>Marital</a:t>
                      </a:r>
                      <a:r>
                        <a:rPr lang="en-US" sz="1400" b="0" baseline="0" dirty="0"/>
                        <a:t> Status</a:t>
                      </a:r>
                      <a:endParaRPr lang="en-US" sz="1400" b="0" dirty="0"/>
                    </a:p>
                  </a:txBody>
                  <a:tcPr marL="68580" marR="68580" marT="34290" marB="34290"/>
                </a:tc>
                <a:tc>
                  <a:txBody>
                    <a:bodyPr/>
                    <a:lstStyle/>
                    <a:p>
                      <a:pPr algn="ctr"/>
                      <a:r>
                        <a:rPr lang="en-US" sz="1400" b="0" dirty="0"/>
                        <a:t>Taxable Income</a:t>
                      </a:r>
                    </a:p>
                  </a:txBody>
                  <a:tcPr marL="68580" marR="68580" marT="34290" marB="34290"/>
                </a:tc>
                <a:tc>
                  <a:txBody>
                    <a:bodyPr/>
                    <a:lstStyle/>
                    <a:p>
                      <a:pPr algn="ctr"/>
                      <a:r>
                        <a:rPr lang="en-US" sz="1400" dirty="0"/>
                        <a:t>Cheat</a:t>
                      </a:r>
                      <a:endParaRPr lang="en-US" sz="1400" b="0" dirty="0"/>
                    </a:p>
                  </a:txBody>
                  <a:tcPr marL="68580" marR="68580" marT="34290" marB="34290"/>
                </a:tc>
                <a:extLst>
                  <a:ext uri="{0D108BD9-81ED-4DB2-BD59-A6C34878D82A}">
                    <a16:rowId xmlns:a16="http://schemas.microsoft.com/office/drawing/2014/main" val="10000"/>
                  </a:ext>
                </a:extLst>
              </a:tr>
              <a:tr h="192405">
                <a:tc>
                  <a:txBody>
                    <a:bodyPr/>
                    <a:lstStyle/>
                    <a:p>
                      <a:pPr algn="ctr" fontAlgn="b"/>
                      <a:r>
                        <a:rPr lang="en-US" sz="1200" b="1" i="0" u="none" strike="noStrike" dirty="0">
                          <a:solidFill>
                            <a:srgbClr val="000000"/>
                          </a:solidFill>
                          <a:effectLst/>
                          <a:latin typeface="Calibri"/>
                        </a:rPr>
                        <a:t>No</a:t>
                      </a:r>
                    </a:p>
                  </a:txBody>
                  <a:tcPr marL="9525" marR="9525" marT="9525" marB="0" anchor="b"/>
                </a:tc>
                <a:tc>
                  <a:txBody>
                    <a:bodyPr/>
                    <a:lstStyle/>
                    <a:p>
                      <a:pPr algn="ctr" fontAlgn="b"/>
                      <a:r>
                        <a:rPr lang="en-US" sz="1200" b="0" i="0" u="none" strike="noStrike" dirty="0">
                          <a:solidFill>
                            <a:srgbClr val="000000"/>
                          </a:solidFill>
                          <a:effectLst/>
                          <a:latin typeface="Calibri"/>
                        </a:rPr>
                        <a:t>Married</a:t>
                      </a:r>
                    </a:p>
                  </a:txBody>
                  <a:tcPr marL="9525" marR="9525" marT="9525" marB="0" anchor="b"/>
                </a:tc>
                <a:tc>
                  <a:txBody>
                    <a:bodyPr/>
                    <a:lstStyle/>
                    <a:p>
                      <a:pPr algn="ctr" fontAlgn="b"/>
                      <a:r>
                        <a:rPr lang="en-US" sz="1200" b="0" i="0" u="none" strike="noStrike" dirty="0">
                          <a:solidFill>
                            <a:srgbClr val="000000"/>
                          </a:solidFill>
                          <a:effectLst/>
                          <a:latin typeface="Calibri"/>
                        </a:rPr>
                        <a:t>80K</a:t>
                      </a:r>
                    </a:p>
                  </a:txBody>
                  <a:tcPr marL="9525" marR="9525" marT="9525" marB="0" anchor="b"/>
                </a:tc>
                <a:tc>
                  <a:txBody>
                    <a:bodyPr/>
                    <a:lstStyle/>
                    <a:p>
                      <a:pPr algn="ctr" fontAlgn="b"/>
                      <a:r>
                        <a:rPr lang="en-US" sz="1200" b="1" i="0" u="none" strike="noStrike" dirty="0">
                          <a:solidFill>
                            <a:srgbClr val="FF0000"/>
                          </a:solidFill>
                          <a:effectLst/>
                          <a:latin typeface="Calibri"/>
                        </a:rPr>
                        <a:t>?</a:t>
                      </a:r>
                    </a:p>
                  </a:txBody>
                  <a:tcPr marL="9525" marR="9525" marT="9525" marB="0" anchor="b"/>
                </a:tc>
                <a:extLst>
                  <a:ext uri="{0D108BD9-81ED-4DB2-BD59-A6C34878D82A}">
                    <a16:rowId xmlns:a16="http://schemas.microsoft.com/office/drawing/2014/main" val="10001"/>
                  </a:ext>
                </a:extLst>
              </a:tr>
            </a:tbl>
          </a:graphicData>
        </a:graphic>
      </p:graphicFrame>
      <p:cxnSp>
        <p:nvCxnSpPr>
          <p:cNvPr id="31" name="Straight Arrow Connector 30"/>
          <p:cNvCxnSpPr/>
          <p:nvPr/>
        </p:nvCxnSpPr>
        <p:spPr>
          <a:xfrm flipH="1">
            <a:off x="3231359" y="3268398"/>
            <a:ext cx="1863795" cy="233431"/>
          </a:xfrm>
          <a:prstGeom prst="straightConnector1">
            <a:avLst/>
          </a:prstGeom>
          <a:ln>
            <a:solidFill>
              <a:srgbClr val="FF0000"/>
            </a:solidFill>
            <a:prstDash val="dash"/>
            <a:headEnd type="arrow"/>
            <a:tailEnd type="arrow"/>
          </a:ln>
        </p:spPr>
        <p:style>
          <a:lnRef idx="1">
            <a:schemeClr val="accent5"/>
          </a:lnRef>
          <a:fillRef idx="0">
            <a:schemeClr val="accent5"/>
          </a:fillRef>
          <a:effectRef idx="0">
            <a:schemeClr val="accent5"/>
          </a:effectRef>
          <a:fontRef idx="minor">
            <a:schemeClr val="tx1"/>
          </a:fontRef>
        </p:style>
      </p:cxnSp>
      <p:sp>
        <p:nvSpPr>
          <p:cNvPr id="26" name="Rectangle 25"/>
          <p:cNvSpPr/>
          <p:nvPr/>
        </p:nvSpPr>
        <p:spPr>
          <a:xfrm>
            <a:off x="2236446" y="2800613"/>
            <a:ext cx="782435" cy="46778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Refund</a:t>
            </a:r>
          </a:p>
        </p:txBody>
      </p:sp>
    </p:spTree>
    <p:extLst>
      <p:ext uri="{BB962C8B-B14F-4D97-AF65-F5344CB8AC3E}">
        <p14:creationId xmlns:p14="http://schemas.microsoft.com/office/powerpoint/2010/main" val="3415698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Test Data</a:t>
            </a:r>
          </a:p>
        </p:txBody>
      </p:sp>
      <p:sp>
        <p:nvSpPr>
          <p:cNvPr id="5" name="Rectangle 4"/>
          <p:cNvSpPr/>
          <p:nvPr/>
        </p:nvSpPr>
        <p:spPr>
          <a:xfrm>
            <a:off x="1598019" y="3753304"/>
            <a:ext cx="638426" cy="386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6" name="Rectangle 5"/>
          <p:cNvSpPr/>
          <p:nvPr/>
        </p:nvSpPr>
        <p:spPr>
          <a:xfrm>
            <a:off x="2956965" y="3764967"/>
            <a:ext cx="818836" cy="38646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t>Marital Status</a:t>
            </a:r>
          </a:p>
        </p:txBody>
      </p:sp>
      <p:cxnSp>
        <p:nvCxnSpPr>
          <p:cNvPr id="7" name="Straight Arrow Connector 6"/>
          <p:cNvCxnSpPr>
            <a:endCxn id="5" idx="0"/>
          </p:cNvCxnSpPr>
          <p:nvPr/>
        </p:nvCxnSpPr>
        <p:spPr>
          <a:xfrm flipH="1">
            <a:off x="1917233" y="3268398"/>
            <a:ext cx="710431" cy="48490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endCxn id="6" idx="0"/>
          </p:cNvCxnSpPr>
          <p:nvPr/>
        </p:nvCxnSpPr>
        <p:spPr>
          <a:xfrm>
            <a:off x="2627663" y="3268397"/>
            <a:ext cx="738720" cy="496569"/>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9" name="Rectangle 8"/>
          <p:cNvSpPr/>
          <p:nvPr/>
        </p:nvSpPr>
        <p:spPr>
          <a:xfrm>
            <a:off x="1872125" y="3376564"/>
            <a:ext cx="688883"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8000"/>
                </a:solidFill>
              </a:rPr>
              <a:t>Yes</a:t>
            </a:r>
            <a:endParaRPr lang="en-US" sz="1350" dirty="0">
              <a:solidFill>
                <a:srgbClr val="008000"/>
              </a:solidFill>
            </a:endParaRPr>
          </a:p>
        </p:txBody>
      </p:sp>
      <p:sp>
        <p:nvSpPr>
          <p:cNvPr id="10" name="Rectangle 9"/>
          <p:cNvSpPr/>
          <p:nvPr/>
        </p:nvSpPr>
        <p:spPr>
          <a:xfrm>
            <a:off x="2789168" y="3374149"/>
            <a:ext cx="578322" cy="2041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0000"/>
                </a:solidFill>
              </a:rPr>
              <a:t>No</a:t>
            </a:r>
          </a:p>
        </p:txBody>
      </p:sp>
      <p:cxnSp>
        <p:nvCxnSpPr>
          <p:cNvPr id="11" name="Straight Arrow Connector 10"/>
          <p:cNvCxnSpPr>
            <a:stCxn id="6" idx="2"/>
            <a:endCxn id="16" idx="0"/>
          </p:cNvCxnSpPr>
          <p:nvPr/>
        </p:nvCxnSpPr>
        <p:spPr>
          <a:xfrm flipH="1">
            <a:off x="2742740" y="4151431"/>
            <a:ext cx="623643" cy="4752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a:endCxn id="17" idx="0"/>
          </p:cNvCxnSpPr>
          <p:nvPr/>
        </p:nvCxnSpPr>
        <p:spPr>
          <a:xfrm>
            <a:off x="3366384" y="4151432"/>
            <a:ext cx="661393" cy="4752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584696" y="4222913"/>
            <a:ext cx="820592" cy="3117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Single, Divorced</a:t>
            </a:r>
            <a:endParaRPr lang="en-US" sz="1350" dirty="0">
              <a:solidFill>
                <a:srgbClr val="000000"/>
              </a:solidFill>
            </a:endParaRPr>
          </a:p>
        </p:txBody>
      </p:sp>
      <p:sp>
        <p:nvSpPr>
          <p:cNvPr id="14" name="Rectangle 13"/>
          <p:cNvSpPr/>
          <p:nvPr/>
        </p:nvSpPr>
        <p:spPr>
          <a:xfrm>
            <a:off x="3428376" y="4292400"/>
            <a:ext cx="748978"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Married</a:t>
            </a:r>
            <a:endParaRPr lang="en-US" sz="1350" dirty="0">
              <a:solidFill>
                <a:srgbClr val="000000"/>
              </a:solidFill>
            </a:endParaRPr>
          </a:p>
        </p:txBody>
      </p:sp>
      <p:sp>
        <p:nvSpPr>
          <p:cNvPr id="15" name="TextBox 14"/>
          <p:cNvSpPr txBox="1"/>
          <p:nvPr/>
        </p:nvSpPr>
        <p:spPr>
          <a:xfrm>
            <a:off x="1556067" y="2246614"/>
            <a:ext cx="2143191" cy="300082"/>
          </a:xfrm>
          <a:prstGeom prst="rect">
            <a:avLst/>
          </a:prstGeom>
          <a:noFill/>
        </p:spPr>
        <p:txBody>
          <a:bodyPr wrap="square" rtlCol="0">
            <a:spAutoFit/>
          </a:bodyPr>
          <a:lstStyle/>
          <a:p>
            <a:pPr algn="ctr"/>
            <a:r>
              <a:rPr lang="en-US" sz="1350" b="1" dirty="0"/>
              <a:t>Decision Tree Model</a:t>
            </a:r>
          </a:p>
        </p:txBody>
      </p:sp>
      <p:sp>
        <p:nvSpPr>
          <p:cNvPr id="16" name="Rectangle 15"/>
          <p:cNvSpPr/>
          <p:nvPr/>
        </p:nvSpPr>
        <p:spPr>
          <a:xfrm>
            <a:off x="2388060" y="4626664"/>
            <a:ext cx="70936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err="1"/>
              <a:t>TaxInc</a:t>
            </a:r>
            <a:endParaRPr lang="en-US" sz="1500" dirty="0"/>
          </a:p>
        </p:txBody>
      </p:sp>
      <p:sp>
        <p:nvSpPr>
          <p:cNvPr id="17" name="Rectangle 16"/>
          <p:cNvSpPr/>
          <p:nvPr/>
        </p:nvSpPr>
        <p:spPr>
          <a:xfrm>
            <a:off x="3712570" y="4626664"/>
            <a:ext cx="63041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18" name="Rectangle 17"/>
          <p:cNvSpPr/>
          <p:nvPr/>
        </p:nvSpPr>
        <p:spPr>
          <a:xfrm>
            <a:off x="1989237"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19" name="Rectangle 18"/>
          <p:cNvSpPr/>
          <p:nvPr/>
        </p:nvSpPr>
        <p:spPr>
          <a:xfrm>
            <a:off x="2912146"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Yes</a:t>
            </a:r>
          </a:p>
        </p:txBody>
      </p:sp>
      <p:cxnSp>
        <p:nvCxnSpPr>
          <p:cNvPr id="20" name="Straight Arrow Connector 19"/>
          <p:cNvCxnSpPr>
            <a:stCxn id="16" idx="2"/>
            <a:endCxn id="18" idx="0"/>
          </p:cNvCxnSpPr>
          <p:nvPr/>
        </p:nvCxnSpPr>
        <p:spPr>
          <a:xfrm flipH="1">
            <a:off x="2308451" y="4879025"/>
            <a:ext cx="434290"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055893" y="4997611"/>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&lt; 80K</a:t>
            </a:r>
            <a:endParaRPr lang="en-US" sz="1350" dirty="0">
              <a:solidFill>
                <a:schemeClr val="tx1"/>
              </a:solidFill>
            </a:endParaRPr>
          </a:p>
        </p:txBody>
      </p:sp>
      <p:cxnSp>
        <p:nvCxnSpPr>
          <p:cNvPr id="22" name="Straight Arrow Connector 21"/>
          <p:cNvCxnSpPr>
            <a:stCxn id="16" idx="2"/>
            <a:endCxn id="19" idx="0"/>
          </p:cNvCxnSpPr>
          <p:nvPr/>
        </p:nvCxnSpPr>
        <p:spPr>
          <a:xfrm>
            <a:off x="2742740" y="4879025"/>
            <a:ext cx="488619"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2742741" y="4997259"/>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&gt; 80K</a:t>
            </a:r>
            <a:endParaRPr lang="en-US" sz="1350" dirty="0">
              <a:solidFill>
                <a:schemeClr val="tx1"/>
              </a:solidFill>
            </a:endParaRPr>
          </a:p>
        </p:txBody>
      </p:sp>
      <p:sp>
        <p:nvSpPr>
          <p:cNvPr id="27" name="TextBox 26"/>
          <p:cNvSpPr txBox="1"/>
          <p:nvPr/>
        </p:nvSpPr>
        <p:spPr>
          <a:xfrm>
            <a:off x="4882759" y="2246614"/>
            <a:ext cx="2143191" cy="300082"/>
          </a:xfrm>
          <a:prstGeom prst="rect">
            <a:avLst/>
          </a:prstGeom>
          <a:noFill/>
        </p:spPr>
        <p:txBody>
          <a:bodyPr wrap="square" rtlCol="0">
            <a:spAutoFit/>
          </a:bodyPr>
          <a:lstStyle/>
          <a:p>
            <a:pPr algn="ctr"/>
            <a:r>
              <a:rPr lang="en-US" sz="1350" b="1" dirty="0"/>
              <a:t>Test Data</a:t>
            </a:r>
          </a:p>
        </p:txBody>
      </p:sp>
      <p:graphicFrame>
        <p:nvGraphicFramePr>
          <p:cNvPr id="28" name="Table 27"/>
          <p:cNvGraphicFramePr>
            <a:graphicFrameLocks noGrp="1"/>
          </p:cNvGraphicFramePr>
          <p:nvPr/>
        </p:nvGraphicFramePr>
        <p:xfrm>
          <a:off x="4882759" y="2800613"/>
          <a:ext cx="2611904" cy="551046"/>
        </p:xfrm>
        <a:graphic>
          <a:graphicData uri="http://schemas.openxmlformats.org/drawingml/2006/table">
            <a:tbl>
              <a:tblPr firstRow="1" bandRow="1">
                <a:tableStyleId>{00A15C55-8517-42AA-B614-E9B94910E393}</a:tableStyleId>
              </a:tblPr>
              <a:tblGrid>
                <a:gridCol w="689093">
                  <a:extLst>
                    <a:ext uri="{9D8B030D-6E8A-4147-A177-3AD203B41FA5}">
                      <a16:colId xmlns:a16="http://schemas.microsoft.com/office/drawing/2014/main" val="20000"/>
                    </a:ext>
                  </a:extLst>
                </a:gridCol>
                <a:gridCol w="738814">
                  <a:extLst>
                    <a:ext uri="{9D8B030D-6E8A-4147-A177-3AD203B41FA5}">
                      <a16:colId xmlns:a16="http://schemas.microsoft.com/office/drawing/2014/main" val="20001"/>
                    </a:ext>
                  </a:extLst>
                </a:gridCol>
                <a:gridCol w="658692">
                  <a:extLst>
                    <a:ext uri="{9D8B030D-6E8A-4147-A177-3AD203B41FA5}">
                      <a16:colId xmlns:a16="http://schemas.microsoft.com/office/drawing/2014/main" val="20002"/>
                    </a:ext>
                  </a:extLst>
                </a:gridCol>
                <a:gridCol w="525305">
                  <a:extLst>
                    <a:ext uri="{9D8B030D-6E8A-4147-A177-3AD203B41FA5}">
                      <a16:colId xmlns:a16="http://schemas.microsoft.com/office/drawing/2014/main" val="20003"/>
                    </a:ext>
                  </a:extLst>
                </a:gridCol>
              </a:tblGrid>
              <a:tr h="388620">
                <a:tc>
                  <a:txBody>
                    <a:bodyPr/>
                    <a:lstStyle/>
                    <a:p>
                      <a:pPr algn="ctr"/>
                      <a:r>
                        <a:rPr lang="en-US" sz="1100" b="0" dirty="0"/>
                        <a:t>Refund</a:t>
                      </a:r>
                    </a:p>
                  </a:txBody>
                  <a:tcPr marL="68580" marR="68580" marT="34290" marB="34290"/>
                </a:tc>
                <a:tc>
                  <a:txBody>
                    <a:bodyPr/>
                    <a:lstStyle/>
                    <a:p>
                      <a:pPr algn="ctr"/>
                      <a:r>
                        <a:rPr lang="en-US" sz="1100" b="0" dirty="0"/>
                        <a:t>Marital</a:t>
                      </a:r>
                      <a:r>
                        <a:rPr lang="en-US" sz="1100" b="0" baseline="0" dirty="0"/>
                        <a:t> Status</a:t>
                      </a:r>
                      <a:endParaRPr lang="en-US" sz="1100" b="0" dirty="0"/>
                    </a:p>
                  </a:txBody>
                  <a:tcPr marL="68580" marR="68580" marT="34290" marB="34290"/>
                </a:tc>
                <a:tc>
                  <a:txBody>
                    <a:bodyPr/>
                    <a:lstStyle/>
                    <a:p>
                      <a:pPr algn="ctr"/>
                      <a:r>
                        <a:rPr lang="en-US" sz="1100" b="0" dirty="0"/>
                        <a:t>Taxable Income</a:t>
                      </a:r>
                    </a:p>
                  </a:txBody>
                  <a:tcPr marL="68580" marR="68580" marT="34290" marB="34290"/>
                </a:tc>
                <a:tc>
                  <a:txBody>
                    <a:bodyPr/>
                    <a:lstStyle/>
                    <a:p>
                      <a:pPr algn="ctr"/>
                      <a:r>
                        <a:rPr lang="en-US" sz="1100" dirty="0"/>
                        <a:t>Cheat</a:t>
                      </a:r>
                      <a:endParaRPr lang="en-US" sz="1100" b="0" dirty="0"/>
                    </a:p>
                  </a:txBody>
                  <a:tcPr marL="68580" marR="68580" marT="34290" marB="34290"/>
                </a:tc>
                <a:extLst>
                  <a:ext uri="{0D108BD9-81ED-4DB2-BD59-A6C34878D82A}">
                    <a16:rowId xmlns:a16="http://schemas.microsoft.com/office/drawing/2014/main" val="10000"/>
                  </a:ext>
                </a:extLst>
              </a:tr>
              <a:tr h="147186">
                <a:tc>
                  <a:txBody>
                    <a:bodyPr/>
                    <a:lstStyle/>
                    <a:p>
                      <a:pPr algn="ctr" fontAlgn="b"/>
                      <a:r>
                        <a:rPr lang="en-US" sz="900" b="1" i="0" u="none" strike="noStrike" dirty="0">
                          <a:solidFill>
                            <a:srgbClr val="000000"/>
                          </a:solidFill>
                          <a:effectLst/>
                          <a:latin typeface="Calibri"/>
                        </a:rPr>
                        <a:t>No</a:t>
                      </a:r>
                    </a:p>
                  </a:txBody>
                  <a:tcPr marL="9525" marR="9525" marT="9525" marB="0" anchor="b"/>
                </a:tc>
                <a:tc>
                  <a:txBody>
                    <a:bodyPr/>
                    <a:lstStyle/>
                    <a:p>
                      <a:pPr algn="ctr" fontAlgn="b"/>
                      <a:r>
                        <a:rPr lang="en-US" sz="900" b="0" i="0" u="none" strike="noStrike" dirty="0">
                          <a:solidFill>
                            <a:srgbClr val="000000"/>
                          </a:solidFill>
                          <a:effectLst/>
                          <a:latin typeface="Calibri"/>
                        </a:rPr>
                        <a:t>Married</a:t>
                      </a:r>
                    </a:p>
                  </a:txBody>
                  <a:tcPr marL="9525" marR="9525" marT="9525" marB="0" anchor="b"/>
                </a:tc>
                <a:tc>
                  <a:txBody>
                    <a:bodyPr/>
                    <a:lstStyle/>
                    <a:p>
                      <a:pPr algn="ctr" fontAlgn="b"/>
                      <a:r>
                        <a:rPr lang="en-US" sz="900" b="0" i="0" u="none" strike="noStrike" dirty="0">
                          <a:solidFill>
                            <a:srgbClr val="000000"/>
                          </a:solidFill>
                          <a:effectLst/>
                          <a:latin typeface="Calibri"/>
                        </a:rPr>
                        <a:t>80K</a:t>
                      </a:r>
                    </a:p>
                  </a:txBody>
                  <a:tcPr marL="9525" marR="9525" marT="9525" marB="0" anchor="b"/>
                </a:tc>
                <a:tc>
                  <a:txBody>
                    <a:bodyPr/>
                    <a:lstStyle/>
                    <a:p>
                      <a:pPr algn="ctr" fontAlgn="b"/>
                      <a:r>
                        <a:rPr lang="en-US" sz="900" b="1" i="0" u="none" strike="noStrike" dirty="0">
                          <a:solidFill>
                            <a:srgbClr val="FF0000"/>
                          </a:solidFill>
                          <a:effectLst/>
                          <a:latin typeface="Calibri"/>
                        </a:rPr>
                        <a:t>?</a:t>
                      </a:r>
                    </a:p>
                  </a:txBody>
                  <a:tcPr marL="9525" marR="9525" marT="9525" marB="0" anchor="b"/>
                </a:tc>
                <a:extLst>
                  <a:ext uri="{0D108BD9-81ED-4DB2-BD59-A6C34878D82A}">
                    <a16:rowId xmlns:a16="http://schemas.microsoft.com/office/drawing/2014/main" val="10001"/>
                  </a:ext>
                </a:extLst>
              </a:tr>
            </a:tbl>
          </a:graphicData>
        </a:graphic>
      </p:graphicFrame>
      <p:cxnSp>
        <p:nvCxnSpPr>
          <p:cNvPr id="32" name="Straight Arrow Connector 31"/>
          <p:cNvCxnSpPr>
            <a:stCxn id="6" idx="3"/>
          </p:cNvCxnSpPr>
          <p:nvPr/>
        </p:nvCxnSpPr>
        <p:spPr>
          <a:xfrm flipV="1">
            <a:off x="3775801" y="3126926"/>
            <a:ext cx="1907110" cy="831273"/>
          </a:xfrm>
          <a:prstGeom prst="straightConnector1">
            <a:avLst/>
          </a:prstGeom>
          <a:ln>
            <a:solidFill>
              <a:schemeClr val="tx1"/>
            </a:solidFill>
            <a:prstDash val="dash"/>
            <a:tailEnd type="arrow"/>
          </a:ln>
        </p:spPr>
        <p:style>
          <a:lnRef idx="2">
            <a:schemeClr val="accent4"/>
          </a:lnRef>
          <a:fillRef idx="0">
            <a:schemeClr val="accent4"/>
          </a:fillRef>
          <a:effectRef idx="1">
            <a:schemeClr val="accent4"/>
          </a:effectRef>
          <a:fontRef idx="minor">
            <a:schemeClr val="tx1"/>
          </a:fontRef>
        </p:style>
      </p:cxnSp>
      <p:sp>
        <p:nvSpPr>
          <p:cNvPr id="35" name="Rectangle 34"/>
          <p:cNvSpPr/>
          <p:nvPr/>
        </p:nvSpPr>
        <p:spPr>
          <a:xfrm>
            <a:off x="2236446" y="2800613"/>
            <a:ext cx="782435" cy="46778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Refund</a:t>
            </a:r>
          </a:p>
        </p:txBody>
      </p:sp>
    </p:spTree>
    <p:extLst>
      <p:ext uri="{BB962C8B-B14F-4D97-AF65-F5344CB8AC3E}">
        <p14:creationId xmlns:p14="http://schemas.microsoft.com/office/powerpoint/2010/main" val="3189669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Test Data</a:t>
            </a:r>
          </a:p>
        </p:txBody>
      </p:sp>
      <p:sp>
        <p:nvSpPr>
          <p:cNvPr id="5" name="Rectangle 4"/>
          <p:cNvSpPr/>
          <p:nvPr/>
        </p:nvSpPr>
        <p:spPr>
          <a:xfrm>
            <a:off x="1598019" y="3753304"/>
            <a:ext cx="638426" cy="386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6" name="Rectangle 5"/>
          <p:cNvSpPr/>
          <p:nvPr/>
        </p:nvSpPr>
        <p:spPr>
          <a:xfrm>
            <a:off x="2956965" y="3764967"/>
            <a:ext cx="818836" cy="38646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t>Marital Status</a:t>
            </a:r>
          </a:p>
        </p:txBody>
      </p:sp>
      <p:cxnSp>
        <p:nvCxnSpPr>
          <p:cNvPr id="7" name="Straight Arrow Connector 6"/>
          <p:cNvCxnSpPr>
            <a:endCxn id="5" idx="0"/>
          </p:cNvCxnSpPr>
          <p:nvPr/>
        </p:nvCxnSpPr>
        <p:spPr>
          <a:xfrm flipH="1">
            <a:off x="1917233" y="3268398"/>
            <a:ext cx="710431" cy="48490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endCxn id="6" idx="0"/>
          </p:cNvCxnSpPr>
          <p:nvPr/>
        </p:nvCxnSpPr>
        <p:spPr>
          <a:xfrm>
            <a:off x="2627663" y="3268397"/>
            <a:ext cx="738720" cy="496569"/>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9" name="Rectangle 8"/>
          <p:cNvSpPr/>
          <p:nvPr/>
        </p:nvSpPr>
        <p:spPr>
          <a:xfrm>
            <a:off x="1872125" y="3376564"/>
            <a:ext cx="688883"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8000"/>
                </a:solidFill>
              </a:rPr>
              <a:t>Yes</a:t>
            </a:r>
            <a:endParaRPr lang="en-US" sz="1350" dirty="0">
              <a:solidFill>
                <a:srgbClr val="008000"/>
              </a:solidFill>
            </a:endParaRPr>
          </a:p>
        </p:txBody>
      </p:sp>
      <p:sp>
        <p:nvSpPr>
          <p:cNvPr id="10" name="Rectangle 9"/>
          <p:cNvSpPr/>
          <p:nvPr/>
        </p:nvSpPr>
        <p:spPr>
          <a:xfrm>
            <a:off x="2789168" y="3374149"/>
            <a:ext cx="578322" cy="2041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0000"/>
                </a:solidFill>
              </a:rPr>
              <a:t>No</a:t>
            </a:r>
          </a:p>
        </p:txBody>
      </p:sp>
      <p:cxnSp>
        <p:nvCxnSpPr>
          <p:cNvPr id="11" name="Straight Arrow Connector 10"/>
          <p:cNvCxnSpPr>
            <a:stCxn id="6" idx="2"/>
            <a:endCxn id="16" idx="0"/>
          </p:cNvCxnSpPr>
          <p:nvPr/>
        </p:nvCxnSpPr>
        <p:spPr>
          <a:xfrm flipH="1">
            <a:off x="2742740" y="4151431"/>
            <a:ext cx="623643" cy="4752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a:endCxn id="17" idx="0"/>
          </p:cNvCxnSpPr>
          <p:nvPr/>
        </p:nvCxnSpPr>
        <p:spPr>
          <a:xfrm>
            <a:off x="3366384" y="4151432"/>
            <a:ext cx="661393" cy="4752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584696" y="4222913"/>
            <a:ext cx="820592" cy="3117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Single, Divorced</a:t>
            </a:r>
            <a:endParaRPr lang="en-US" sz="1350" dirty="0">
              <a:solidFill>
                <a:srgbClr val="000000"/>
              </a:solidFill>
            </a:endParaRPr>
          </a:p>
        </p:txBody>
      </p:sp>
      <p:sp>
        <p:nvSpPr>
          <p:cNvPr id="14" name="Rectangle 13"/>
          <p:cNvSpPr/>
          <p:nvPr/>
        </p:nvSpPr>
        <p:spPr>
          <a:xfrm>
            <a:off x="3428376" y="4292400"/>
            <a:ext cx="748978"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FF0000"/>
                </a:solidFill>
              </a:rPr>
              <a:t>Married</a:t>
            </a:r>
            <a:endParaRPr lang="en-US" sz="1350" b="1" dirty="0">
              <a:solidFill>
                <a:srgbClr val="FF0000"/>
              </a:solidFill>
            </a:endParaRPr>
          </a:p>
        </p:txBody>
      </p:sp>
      <p:sp>
        <p:nvSpPr>
          <p:cNvPr id="15" name="TextBox 14"/>
          <p:cNvSpPr txBox="1"/>
          <p:nvPr/>
        </p:nvSpPr>
        <p:spPr>
          <a:xfrm>
            <a:off x="1556067" y="2246614"/>
            <a:ext cx="2143191" cy="300082"/>
          </a:xfrm>
          <a:prstGeom prst="rect">
            <a:avLst/>
          </a:prstGeom>
          <a:noFill/>
        </p:spPr>
        <p:txBody>
          <a:bodyPr wrap="square" rtlCol="0">
            <a:spAutoFit/>
          </a:bodyPr>
          <a:lstStyle/>
          <a:p>
            <a:pPr algn="ctr"/>
            <a:r>
              <a:rPr lang="en-US" sz="1350" b="1" dirty="0"/>
              <a:t>Decision Tree Model</a:t>
            </a:r>
          </a:p>
        </p:txBody>
      </p:sp>
      <p:sp>
        <p:nvSpPr>
          <p:cNvPr id="16" name="Rectangle 15"/>
          <p:cNvSpPr/>
          <p:nvPr/>
        </p:nvSpPr>
        <p:spPr>
          <a:xfrm>
            <a:off x="2388060" y="4626664"/>
            <a:ext cx="70936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err="1"/>
              <a:t>TaxInc</a:t>
            </a:r>
            <a:endParaRPr lang="en-US" sz="1500" dirty="0"/>
          </a:p>
        </p:txBody>
      </p:sp>
      <p:sp>
        <p:nvSpPr>
          <p:cNvPr id="17" name="Rectangle 16"/>
          <p:cNvSpPr/>
          <p:nvPr/>
        </p:nvSpPr>
        <p:spPr>
          <a:xfrm>
            <a:off x="3712570" y="4626664"/>
            <a:ext cx="63041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18" name="Rectangle 17"/>
          <p:cNvSpPr/>
          <p:nvPr/>
        </p:nvSpPr>
        <p:spPr>
          <a:xfrm>
            <a:off x="1989237"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19" name="Rectangle 18"/>
          <p:cNvSpPr/>
          <p:nvPr/>
        </p:nvSpPr>
        <p:spPr>
          <a:xfrm>
            <a:off x="2912146"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Yes</a:t>
            </a:r>
          </a:p>
        </p:txBody>
      </p:sp>
      <p:cxnSp>
        <p:nvCxnSpPr>
          <p:cNvPr id="20" name="Straight Arrow Connector 19"/>
          <p:cNvCxnSpPr>
            <a:stCxn id="16" idx="2"/>
            <a:endCxn id="18" idx="0"/>
          </p:cNvCxnSpPr>
          <p:nvPr/>
        </p:nvCxnSpPr>
        <p:spPr>
          <a:xfrm flipH="1">
            <a:off x="2308451" y="4879025"/>
            <a:ext cx="434290"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055893" y="4997611"/>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&lt; 80K</a:t>
            </a:r>
            <a:endParaRPr lang="en-US" sz="1350" dirty="0">
              <a:solidFill>
                <a:schemeClr val="tx1"/>
              </a:solidFill>
            </a:endParaRPr>
          </a:p>
        </p:txBody>
      </p:sp>
      <p:cxnSp>
        <p:nvCxnSpPr>
          <p:cNvPr id="22" name="Straight Arrow Connector 21"/>
          <p:cNvCxnSpPr>
            <a:stCxn id="16" idx="2"/>
            <a:endCxn id="19" idx="0"/>
          </p:cNvCxnSpPr>
          <p:nvPr/>
        </p:nvCxnSpPr>
        <p:spPr>
          <a:xfrm>
            <a:off x="2742740" y="4879025"/>
            <a:ext cx="488619"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2742741" y="4997259"/>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&gt; 80K</a:t>
            </a:r>
            <a:endParaRPr lang="en-US" sz="1350" dirty="0">
              <a:solidFill>
                <a:schemeClr val="tx1"/>
              </a:solidFill>
            </a:endParaRPr>
          </a:p>
        </p:txBody>
      </p:sp>
      <p:sp>
        <p:nvSpPr>
          <p:cNvPr id="27" name="TextBox 26"/>
          <p:cNvSpPr txBox="1"/>
          <p:nvPr/>
        </p:nvSpPr>
        <p:spPr>
          <a:xfrm>
            <a:off x="4882759" y="2246614"/>
            <a:ext cx="2143191" cy="300082"/>
          </a:xfrm>
          <a:prstGeom prst="rect">
            <a:avLst/>
          </a:prstGeom>
          <a:noFill/>
        </p:spPr>
        <p:txBody>
          <a:bodyPr wrap="square" rtlCol="0">
            <a:spAutoFit/>
          </a:bodyPr>
          <a:lstStyle/>
          <a:p>
            <a:pPr algn="ctr"/>
            <a:r>
              <a:rPr lang="en-US" sz="1350" b="1" dirty="0"/>
              <a:t>Test Data</a:t>
            </a:r>
          </a:p>
        </p:txBody>
      </p:sp>
      <p:graphicFrame>
        <p:nvGraphicFramePr>
          <p:cNvPr id="28" name="Table 27"/>
          <p:cNvGraphicFramePr>
            <a:graphicFrameLocks noGrp="1"/>
          </p:cNvGraphicFramePr>
          <p:nvPr/>
        </p:nvGraphicFramePr>
        <p:xfrm>
          <a:off x="4882759" y="2800613"/>
          <a:ext cx="2611904" cy="551046"/>
        </p:xfrm>
        <a:graphic>
          <a:graphicData uri="http://schemas.openxmlformats.org/drawingml/2006/table">
            <a:tbl>
              <a:tblPr firstRow="1" bandRow="1">
                <a:tableStyleId>{00A15C55-8517-42AA-B614-E9B94910E393}</a:tableStyleId>
              </a:tblPr>
              <a:tblGrid>
                <a:gridCol w="689093">
                  <a:extLst>
                    <a:ext uri="{9D8B030D-6E8A-4147-A177-3AD203B41FA5}">
                      <a16:colId xmlns:a16="http://schemas.microsoft.com/office/drawing/2014/main" val="20000"/>
                    </a:ext>
                  </a:extLst>
                </a:gridCol>
                <a:gridCol w="738814">
                  <a:extLst>
                    <a:ext uri="{9D8B030D-6E8A-4147-A177-3AD203B41FA5}">
                      <a16:colId xmlns:a16="http://schemas.microsoft.com/office/drawing/2014/main" val="20001"/>
                    </a:ext>
                  </a:extLst>
                </a:gridCol>
                <a:gridCol w="658692">
                  <a:extLst>
                    <a:ext uri="{9D8B030D-6E8A-4147-A177-3AD203B41FA5}">
                      <a16:colId xmlns:a16="http://schemas.microsoft.com/office/drawing/2014/main" val="20002"/>
                    </a:ext>
                  </a:extLst>
                </a:gridCol>
                <a:gridCol w="525305">
                  <a:extLst>
                    <a:ext uri="{9D8B030D-6E8A-4147-A177-3AD203B41FA5}">
                      <a16:colId xmlns:a16="http://schemas.microsoft.com/office/drawing/2014/main" val="20003"/>
                    </a:ext>
                  </a:extLst>
                </a:gridCol>
              </a:tblGrid>
              <a:tr h="388620">
                <a:tc>
                  <a:txBody>
                    <a:bodyPr/>
                    <a:lstStyle/>
                    <a:p>
                      <a:pPr algn="ctr"/>
                      <a:r>
                        <a:rPr lang="en-US" sz="1100" b="0" dirty="0"/>
                        <a:t>Refund</a:t>
                      </a:r>
                    </a:p>
                  </a:txBody>
                  <a:tcPr marL="68580" marR="68580" marT="34290" marB="34290"/>
                </a:tc>
                <a:tc>
                  <a:txBody>
                    <a:bodyPr/>
                    <a:lstStyle/>
                    <a:p>
                      <a:pPr algn="ctr"/>
                      <a:r>
                        <a:rPr lang="en-US" sz="1100" b="0" dirty="0"/>
                        <a:t>Marital</a:t>
                      </a:r>
                      <a:r>
                        <a:rPr lang="en-US" sz="1100" b="0" baseline="0" dirty="0"/>
                        <a:t> Status</a:t>
                      </a:r>
                      <a:endParaRPr lang="en-US" sz="1100" b="0" dirty="0"/>
                    </a:p>
                  </a:txBody>
                  <a:tcPr marL="68580" marR="68580" marT="34290" marB="34290"/>
                </a:tc>
                <a:tc>
                  <a:txBody>
                    <a:bodyPr/>
                    <a:lstStyle/>
                    <a:p>
                      <a:pPr algn="ctr"/>
                      <a:r>
                        <a:rPr lang="en-US" sz="1100" b="0" dirty="0"/>
                        <a:t>Taxable Income</a:t>
                      </a:r>
                    </a:p>
                  </a:txBody>
                  <a:tcPr marL="68580" marR="68580" marT="34290" marB="34290"/>
                </a:tc>
                <a:tc>
                  <a:txBody>
                    <a:bodyPr/>
                    <a:lstStyle/>
                    <a:p>
                      <a:pPr algn="ctr"/>
                      <a:r>
                        <a:rPr lang="en-US" sz="1100" dirty="0"/>
                        <a:t>Cheat</a:t>
                      </a:r>
                      <a:endParaRPr lang="en-US" sz="1100" b="0" dirty="0"/>
                    </a:p>
                  </a:txBody>
                  <a:tcPr marL="68580" marR="68580" marT="34290" marB="34290"/>
                </a:tc>
                <a:extLst>
                  <a:ext uri="{0D108BD9-81ED-4DB2-BD59-A6C34878D82A}">
                    <a16:rowId xmlns:a16="http://schemas.microsoft.com/office/drawing/2014/main" val="10000"/>
                  </a:ext>
                </a:extLst>
              </a:tr>
              <a:tr h="147186">
                <a:tc>
                  <a:txBody>
                    <a:bodyPr/>
                    <a:lstStyle/>
                    <a:p>
                      <a:pPr algn="ctr" fontAlgn="b"/>
                      <a:r>
                        <a:rPr lang="en-US" sz="900" b="1" i="0" u="none" strike="noStrike" dirty="0">
                          <a:solidFill>
                            <a:srgbClr val="000000"/>
                          </a:solidFill>
                          <a:effectLst/>
                          <a:latin typeface="Calibri"/>
                        </a:rPr>
                        <a:t>No</a:t>
                      </a:r>
                    </a:p>
                  </a:txBody>
                  <a:tcPr marL="9525" marR="9525" marT="9525" marB="0" anchor="b"/>
                </a:tc>
                <a:tc>
                  <a:txBody>
                    <a:bodyPr/>
                    <a:lstStyle/>
                    <a:p>
                      <a:pPr algn="ctr" fontAlgn="b"/>
                      <a:r>
                        <a:rPr lang="en-US" sz="900" b="1" i="0" u="none" strike="noStrike" dirty="0">
                          <a:solidFill>
                            <a:srgbClr val="000000"/>
                          </a:solidFill>
                          <a:effectLst/>
                          <a:latin typeface="Calibri"/>
                        </a:rPr>
                        <a:t>Married</a:t>
                      </a:r>
                    </a:p>
                  </a:txBody>
                  <a:tcPr marL="9525" marR="9525" marT="9525" marB="0" anchor="b"/>
                </a:tc>
                <a:tc>
                  <a:txBody>
                    <a:bodyPr/>
                    <a:lstStyle/>
                    <a:p>
                      <a:pPr algn="ctr" fontAlgn="b"/>
                      <a:r>
                        <a:rPr lang="en-US" sz="900" b="0" i="0" u="none" strike="noStrike" dirty="0">
                          <a:solidFill>
                            <a:srgbClr val="000000"/>
                          </a:solidFill>
                          <a:effectLst/>
                          <a:latin typeface="Calibri"/>
                        </a:rPr>
                        <a:t>80K</a:t>
                      </a:r>
                    </a:p>
                  </a:txBody>
                  <a:tcPr marL="9525" marR="9525" marT="9525" marB="0" anchor="b"/>
                </a:tc>
                <a:tc>
                  <a:txBody>
                    <a:bodyPr/>
                    <a:lstStyle/>
                    <a:p>
                      <a:pPr algn="ctr" fontAlgn="b"/>
                      <a:r>
                        <a:rPr lang="en-US" sz="900" b="1" i="0" u="none" strike="noStrike" dirty="0">
                          <a:solidFill>
                            <a:srgbClr val="FF0000"/>
                          </a:solidFill>
                          <a:effectLst/>
                          <a:latin typeface="Calibri"/>
                        </a:rPr>
                        <a:t>?</a:t>
                      </a:r>
                    </a:p>
                  </a:txBody>
                  <a:tcPr marL="9525" marR="9525" marT="9525" marB="0" anchor="b"/>
                </a:tc>
                <a:extLst>
                  <a:ext uri="{0D108BD9-81ED-4DB2-BD59-A6C34878D82A}">
                    <a16:rowId xmlns:a16="http://schemas.microsoft.com/office/drawing/2014/main" val="10001"/>
                  </a:ext>
                </a:extLst>
              </a:tr>
            </a:tbl>
          </a:graphicData>
        </a:graphic>
      </p:graphicFrame>
      <p:sp>
        <p:nvSpPr>
          <p:cNvPr id="26" name="Rectangle 25"/>
          <p:cNvSpPr/>
          <p:nvPr/>
        </p:nvSpPr>
        <p:spPr>
          <a:xfrm>
            <a:off x="2236446" y="2800613"/>
            <a:ext cx="782435" cy="46778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Refund</a:t>
            </a:r>
          </a:p>
        </p:txBody>
      </p:sp>
      <p:cxnSp>
        <p:nvCxnSpPr>
          <p:cNvPr id="29" name="Straight Arrow Connector 28"/>
          <p:cNvCxnSpPr>
            <a:endCxn id="14" idx="3"/>
          </p:cNvCxnSpPr>
          <p:nvPr/>
        </p:nvCxnSpPr>
        <p:spPr>
          <a:xfrm flipH="1">
            <a:off x="4177353" y="3336418"/>
            <a:ext cx="1657563" cy="1058043"/>
          </a:xfrm>
          <a:prstGeom prst="straightConnector1">
            <a:avLst/>
          </a:prstGeom>
          <a:ln>
            <a:solidFill>
              <a:srgbClr val="FF0000"/>
            </a:solidFill>
            <a:prstDash val="dash"/>
            <a:headEnd type="arrow"/>
            <a:tailEnd type="arrow"/>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125841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Test Data</a:t>
            </a:r>
          </a:p>
        </p:txBody>
      </p:sp>
      <p:sp>
        <p:nvSpPr>
          <p:cNvPr id="5" name="Rectangle 4"/>
          <p:cNvSpPr/>
          <p:nvPr/>
        </p:nvSpPr>
        <p:spPr>
          <a:xfrm>
            <a:off x="1598019" y="3753304"/>
            <a:ext cx="638426" cy="386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6" name="Rectangle 5"/>
          <p:cNvSpPr/>
          <p:nvPr/>
        </p:nvSpPr>
        <p:spPr>
          <a:xfrm>
            <a:off x="2956965" y="3764967"/>
            <a:ext cx="818836" cy="38646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t>Marital Status</a:t>
            </a:r>
          </a:p>
        </p:txBody>
      </p:sp>
      <p:cxnSp>
        <p:nvCxnSpPr>
          <p:cNvPr id="7" name="Straight Arrow Connector 6"/>
          <p:cNvCxnSpPr>
            <a:endCxn id="5" idx="0"/>
          </p:cNvCxnSpPr>
          <p:nvPr/>
        </p:nvCxnSpPr>
        <p:spPr>
          <a:xfrm flipH="1">
            <a:off x="1917233" y="3268398"/>
            <a:ext cx="710431" cy="48490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endCxn id="6" idx="0"/>
          </p:cNvCxnSpPr>
          <p:nvPr/>
        </p:nvCxnSpPr>
        <p:spPr>
          <a:xfrm>
            <a:off x="2627663" y="3268397"/>
            <a:ext cx="738720" cy="496569"/>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9" name="Rectangle 8"/>
          <p:cNvSpPr/>
          <p:nvPr/>
        </p:nvSpPr>
        <p:spPr>
          <a:xfrm>
            <a:off x="1872125" y="3376564"/>
            <a:ext cx="688883"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8000"/>
                </a:solidFill>
              </a:rPr>
              <a:t>Yes</a:t>
            </a:r>
            <a:endParaRPr lang="en-US" sz="1350" dirty="0">
              <a:solidFill>
                <a:srgbClr val="008000"/>
              </a:solidFill>
            </a:endParaRPr>
          </a:p>
        </p:txBody>
      </p:sp>
      <p:sp>
        <p:nvSpPr>
          <p:cNvPr id="10" name="Rectangle 9"/>
          <p:cNvSpPr/>
          <p:nvPr/>
        </p:nvSpPr>
        <p:spPr>
          <a:xfrm>
            <a:off x="2789168" y="3374149"/>
            <a:ext cx="578322" cy="2041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0000"/>
                </a:solidFill>
              </a:rPr>
              <a:t>No</a:t>
            </a:r>
          </a:p>
        </p:txBody>
      </p:sp>
      <p:cxnSp>
        <p:nvCxnSpPr>
          <p:cNvPr id="11" name="Straight Arrow Connector 10"/>
          <p:cNvCxnSpPr>
            <a:stCxn id="6" idx="2"/>
            <a:endCxn id="16" idx="0"/>
          </p:cNvCxnSpPr>
          <p:nvPr/>
        </p:nvCxnSpPr>
        <p:spPr>
          <a:xfrm flipH="1">
            <a:off x="2742740" y="4151431"/>
            <a:ext cx="623643" cy="4752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a:endCxn id="17" idx="0"/>
          </p:cNvCxnSpPr>
          <p:nvPr/>
        </p:nvCxnSpPr>
        <p:spPr>
          <a:xfrm>
            <a:off x="3366384" y="4151432"/>
            <a:ext cx="661393" cy="4752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584696" y="4222913"/>
            <a:ext cx="820592" cy="3117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Single, Divorced</a:t>
            </a:r>
            <a:endParaRPr lang="en-US" sz="1350" dirty="0">
              <a:solidFill>
                <a:srgbClr val="000000"/>
              </a:solidFill>
            </a:endParaRPr>
          </a:p>
        </p:txBody>
      </p:sp>
      <p:sp>
        <p:nvSpPr>
          <p:cNvPr id="14" name="Rectangle 13"/>
          <p:cNvSpPr/>
          <p:nvPr/>
        </p:nvSpPr>
        <p:spPr>
          <a:xfrm>
            <a:off x="3428376" y="4292400"/>
            <a:ext cx="748978"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FF0000"/>
                </a:solidFill>
              </a:rPr>
              <a:t>Married</a:t>
            </a:r>
            <a:endParaRPr lang="en-US" sz="1350" b="1" dirty="0">
              <a:solidFill>
                <a:srgbClr val="FF0000"/>
              </a:solidFill>
            </a:endParaRPr>
          </a:p>
        </p:txBody>
      </p:sp>
      <p:sp>
        <p:nvSpPr>
          <p:cNvPr id="15" name="TextBox 14"/>
          <p:cNvSpPr txBox="1"/>
          <p:nvPr/>
        </p:nvSpPr>
        <p:spPr>
          <a:xfrm>
            <a:off x="1556067" y="2246614"/>
            <a:ext cx="2143191" cy="300082"/>
          </a:xfrm>
          <a:prstGeom prst="rect">
            <a:avLst/>
          </a:prstGeom>
          <a:noFill/>
        </p:spPr>
        <p:txBody>
          <a:bodyPr wrap="square" rtlCol="0">
            <a:spAutoFit/>
          </a:bodyPr>
          <a:lstStyle/>
          <a:p>
            <a:pPr algn="ctr"/>
            <a:r>
              <a:rPr lang="en-US" sz="1350" b="1" dirty="0"/>
              <a:t>Decision Tree Model</a:t>
            </a:r>
          </a:p>
        </p:txBody>
      </p:sp>
      <p:sp>
        <p:nvSpPr>
          <p:cNvPr id="16" name="Rectangle 15"/>
          <p:cNvSpPr/>
          <p:nvPr/>
        </p:nvSpPr>
        <p:spPr>
          <a:xfrm>
            <a:off x="2388060" y="4626664"/>
            <a:ext cx="709361" cy="2523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err="1"/>
              <a:t>TaxInc</a:t>
            </a:r>
            <a:endParaRPr lang="en-US" sz="1500" dirty="0"/>
          </a:p>
        </p:txBody>
      </p:sp>
      <p:sp>
        <p:nvSpPr>
          <p:cNvPr id="17" name="Rectangle 16"/>
          <p:cNvSpPr/>
          <p:nvPr/>
        </p:nvSpPr>
        <p:spPr>
          <a:xfrm>
            <a:off x="3712570" y="4626664"/>
            <a:ext cx="630411" cy="25236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No</a:t>
            </a:r>
          </a:p>
        </p:txBody>
      </p:sp>
      <p:sp>
        <p:nvSpPr>
          <p:cNvPr id="18" name="Rectangle 17"/>
          <p:cNvSpPr/>
          <p:nvPr/>
        </p:nvSpPr>
        <p:spPr>
          <a:xfrm>
            <a:off x="1989237"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No</a:t>
            </a:r>
          </a:p>
        </p:txBody>
      </p:sp>
      <p:sp>
        <p:nvSpPr>
          <p:cNvPr id="19" name="Rectangle 18"/>
          <p:cNvSpPr/>
          <p:nvPr/>
        </p:nvSpPr>
        <p:spPr>
          <a:xfrm>
            <a:off x="2912146" y="5346785"/>
            <a:ext cx="638426" cy="270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Yes</a:t>
            </a:r>
          </a:p>
        </p:txBody>
      </p:sp>
      <p:cxnSp>
        <p:nvCxnSpPr>
          <p:cNvPr id="20" name="Straight Arrow Connector 19"/>
          <p:cNvCxnSpPr>
            <a:stCxn id="16" idx="2"/>
            <a:endCxn id="18" idx="0"/>
          </p:cNvCxnSpPr>
          <p:nvPr/>
        </p:nvCxnSpPr>
        <p:spPr>
          <a:xfrm flipH="1">
            <a:off x="2308451" y="4879025"/>
            <a:ext cx="434290"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055893" y="4997611"/>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&lt; 80K</a:t>
            </a:r>
            <a:endParaRPr lang="en-US" sz="1350" dirty="0">
              <a:solidFill>
                <a:schemeClr val="tx1"/>
              </a:solidFill>
            </a:endParaRPr>
          </a:p>
        </p:txBody>
      </p:sp>
      <p:cxnSp>
        <p:nvCxnSpPr>
          <p:cNvPr id="22" name="Straight Arrow Connector 21"/>
          <p:cNvCxnSpPr>
            <a:stCxn id="16" idx="2"/>
            <a:endCxn id="19" idx="0"/>
          </p:cNvCxnSpPr>
          <p:nvPr/>
        </p:nvCxnSpPr>
        <p:spPr>
          <a:xfrm>
            <a:off x="2742740" y="4879025"/>
            <a:ext cx="488619" cy="4677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2742741" y="4997259"/>
            <a:ext cx="571771" cy="2041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&gt; 80K</a:t>
            </a:r>
            <a:endParaRPr lang="en-US" sz="1350" dirty="0">
              <a:solidFill>
                <a:schemeClr val="tx1"/>
              </a:solidFill>
            </a:endParaRPr>
          </a:p>
        </p:txBody>
      </p:sp>
      <p:sp>
        <p:nvSpPr>
          <p:cNvPr id="27" name="TextBox 26"/>
          <p:cNvSpPr txBox="1"/>
          <p:nvPr/>
        </p:nvSpPr>
        <p:spPr>
          <a:xfrm>
            <a:off x="4882759" y="2246614"/>
            <a:ext cx="2143191" cy="300082"/>
          </a:xfrm>
          <a:prstGeom prst="rect">
            <a:avLst/>
          </a:prstGeom>
          <a:noFill/>
        </p:spPr>
        <p:txBody>
          <a:bodyPr wrap="square" rtlCol="0">
            <a:spAutoFit/>
          </a:bodyPr>
          <a:lstStyle/>
          <a:p>
            <a:pPr algn="ctr"/>
            <a:r>
              <a:rPr lang="en-US" sz="1350" b="1" dirty="0"/>
              <a:t>Test Data</a:t>
            </a:r>
          </a:p>
        </p:txBody>
      </p:sp>
      <p:graphicFrame>
        <p:nvGraphicFramePr>
          <p:cNvPr id="28" name="Table 27"/>
          <p:cNvGraphicFramePr>
            <a:graphicFrameLocks noGrp="1"/>
          </p:cNvGraphicFramePr>
          <p:nvPr/>
        </p:nvGraphicFramePr>
        <p:xfrm>
          <a:off x="4882759" y="2800613"/>
          <a:ext cx="2611904" cy="551046"/>
        </p:xfrm>
        <a:graphic>
          <a:graphicData uri="http://schemas.openxmlformats.org/drawingml/2006/table">
            <a:tbl>
              <a:tblPr firstRow="1" bandRow="1">
                <a:tableStyleId>{00A15C55-8517-42AA-B614-E9B94910E393}</a:tableStyleId>
              </a:tblPr>
              <a:tblGrid>
                <a:gridCol w="689093">
                  <a:extLst>
                    <a:ext uri="{9D8B030D-6E8A-4147-A177-3AD203B41FA5}">
                      <a16:colId xmlns:a16="http://schemas.microsoft.com/office/drawing/2014/main" val="20000"/>
                    </a:ext>
                  </a:extLst>
                </a:gridCol>
                <a:gridCol w="738814">
                  <a:extLst>
                    <a:ext uri="{9D8B030D-6E8A-4147-A177-3AD203B41FA5}">
                      <a16:colId xmlns:a16="http://schemas.microsoft.com/office/drawing/2014/main" val="20001"/>
                    </a:ext>
                  </a:extLst>
                </a:gridCol>
                <a:gridCol w="658692">
                  <a:extLst>
                    <a:ext uri="{9D8B030D-6E8A-4147-A177-3AD203B41FA5}">
                      <a16:colId xmlns:a16="http://schemas.microsoft.com/office/drawing/2014/main" val="20002"/>
                    </a:ext>
                  </a:extLst>
                </a:gridCol>
                <a:gridCol w="525305">
                  <a:extLst>
                    <a:ext uri="{9D8B030D-6E8A-4147-A177-3AD203B41FA5}">
                      <a16:colId xmlns:a16="http://schemas.microsoft.com/office/drawing/2014/main" val="20003"/>
                    </a:ext>
                  </a:extLst>
                </a:gridCol>
              </a:tblGrid>
              <a:tr h="388620">
                <a:tc>
                  <a:txBody>
                    <a:bodyPr/>
                    <a:lstStyle/>
                    <a:p>
                      <a:pPr algn="ctr"/>
                      <a:r>
                        <a:rPr lang="en-US" sz="1100" b="0" dirty="0"/>
                        <a:t>Refund</a:t>
                      </a:r>
                    </a:p>
                  </a:txBody>
                  <a:tcPr marL="68580" marR="68580" marT="34290" marB="34290"/>
                </a:tc>
                <a:tc>
                  <a:txBody>
                    <a:bodyPr/>
                    <a:lstStyle/>
                    <a:p>
                      <a:pPr algn="ctr"/>
                      <a:r>
                        <a:rPr lang="en-US" sz="1100" b="0" dirty="0"/>
                        <a:t>Marital</a:t>
                      </a:r>
                      <a:r>
                        <a:rPr lang="en-US" sz="1100" b="0" baseline="0" dirty="0"/>
                        <a:t> Status</a:t>
                      </a:r>
                      <a:endParaRPr lang="en-US" sz="1100" b="0" dirty="0"/>
                    </a:p>
                  </a:txBody>
                  <a:tcPr marL="68580" marR="68580" marT="34290" marB="34290"/>
                </a:tc>
                <a:tc>
                  <a:txBody>
                    <a:bodyPr/>
                    <a:lstStyle/>
                    <a:p>
                      <a:pPr algn="ctr"/>
                      <a:r>
                        <a:rPr lang="en-US" sz="1100" b="0" dirty="0"/>
                        <a:t>Taxable Income</a:t>
                      </a:r>
                    </a:p>
                  </a:txBody>
                  <a:tcPr marL="68580" marR="68580" marT="34290" marB="34290"/>
                </a:tc>
                <a:tc>
                  <a:txBody>
                    <a:bodyPr/>
                    <a:lstStyle/>
                    <a:p>
                      <a:pPr algn="ctr"/>
                      <a:r>
                        <a:rPr lang="en-US" sz="1100" dirty="0"/>
                        <a:t>Cheat</a:t>
                      </a:r>
                      <a:endParaRPr lang="en-US" sz="1100" b="0" dirty="0"/>
                    </a:p>
                  </a:txBody>
                  <a:tcPr marL="68580" marR="68580" marT="34290" marB="34290"/>
                </a:tc>
                <a:extLst>
                  <a:ext uri="{0D108BD9-81ED-4DB2-BD59-A6C34878D82A}">
                    <a16:rowId xmlns:a16="http://schemas.microsoft.com/office/drawing/2014/main" val="10000"/>
                  </a:ext>
                </a:extLst>
              </a:tr>
              <a:tr h="147186">
                <a:tc>
                  <a:txBody>
                    <a:bodyPr/>
                    <a:lstStyle/>
                    <a:p>
                      <a:pPr algn="ctr" fontAlgn="b"/>
                      <a:r>
                        <a:rPr lang="en-US" sz="900" b="1" i="0" u="none" strike="noStrike" dirty="0">
                          <a:solidFill>
                            <a:srgbClr val="000000"/>
                          </a:solidFill>
                          <a:effectLst/>
                          <a:latin typeface="Calibri"/>
                        </a:rPr>
                        <a:t>No</a:t>
                      </a:r>
                    </a:p>
                  </a:txBody>
                  <a:tcPr marL="9525" marR="9525" marT="9525" marB="0" anchor="b"/>
                </a:tc>
                <a:tc>
                  <a:txBody>
                    <a:bodyPr/>
                    <a:lstStyle/>
                    <a:p>
                      <a:pPr algn="ctr" fontAlgn="b"/>
                      <a:r>
                        <a:rPr lang="en-US" sz="900" b="1" i="0" u="none" strike="noStrike" dirty="0">
                          <a:solidFill>
                            <a:srgbClr val="000000"/>
                          </a:solidFill>
                          <a:effectLst/>
                          <a:latin typeface="Calibri"/>
                        </a:rPr>
                        <a:t>Married</a:t>
                      </a:r>
                    </a:p>
                  </a:txBody>
                  <a:tcPr marL="9525" marR="9525" marT="9525" marB="0" anchor="b"/>
                </a:tc>
                <a:tc>
                  <a:txBody>
                    <a:bodyPr/>
                    <a:lstStyle/>
                    <a:p>
                      <a:pPr algn="ctr" fontAlgn="b"/>
                      <a:r>
                        <a:rPr lang="en-US" sz="900" b="0" i="0" u="none" strike="noStrike" dirty="0">
                          <a:solidFill>
                            <a:srgbClr val="000000"/>
                          </a:solidFill>
                          <a:effectLst/>
                          <a:latin typeface="Calibri"/>
                        </a:rPr>
                        <a:t>80K</a:t>
                      </a:r>
                    </a:p>
                  </a:txBody>
                  <a:tcPr marL="9525" marR="9525" marT="9525" marB="0" anchor="b"/>
                </a:tc>
                <a:tc>
                  <a:txBody>
                    <a:bodyPr/>
                    <a:lstStyle/>
                    <a:p>
                      <a:pPr algn="ctr" fontAlgn="b"/>
                      <a:r>
                        <a:rPr lang="en-US" sz="900" b="1" i="0" u="none" strike="noStrike" dirty="0">
                          <a:solidFill>
                            <a:srgbClr val="FF0000"/>
                          </a:solidFill>
                          <a:effectLst/>
                          <a:latin typeface="Calibri"/>
                        </a:rPr>
                        <a:t>?</a:t>
                      </a:r>
                    </a:p>
                  </a:txBody>
                  <a:tcPr marL="9525" marR="9525" marT="9525" marB="0" anchor="b"/>
                </a:tc>
                <a:extLst>
                  <a:ext uri="{0D108BD9-81ED-4DB2-BD59-A6C34878D82A}">
                    <a16:rowId xmlns:a16="http://schemas.microsoft.com/office/drawing/2014/main" val="10001"/>
                  </a:ext>
                </a:extLst>
              </a:tr>
            </a:tbl>
          </a:graphicData>
        </a:graphic>
      </p:graphicFrame>
      <p:sp>
        <p:nvSpPr>
          <p:cNvPr id="26" name="Rectangle 25"/>
          <p:cNvSpPr/>
          <p:nvPr/>
        </p:nvSpPr>
        <p:spPr>
          <a:xfrm>
            <a:off x="2236446" y="2800613"/>
            <a:ext cx="782435" cy="46778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500" dirty="0"/>
              <a:t>Refund</a:t>
            </a:r>
          </a:p>
        </p:txBody>
      </p:sp>
      <p:cxnSp>
        <p:nvCxnSpPr>
          <p:cNvPr id="30" name="Straight Arrow Connector 29"/>
          <p:cNvCxnSpPr>
            <a:stCxn id="17" idx="3"/>
          </p:cNvCxnSpPr>
          <p:nvPr/>
        </p:nvCxnSpPr>
        <p:spPr>
          <a:xfrm flipV="1">
            <a:off x="4342981" y="3376563"/>
            <a:ext cx="2799186" cy="1376282"/>
          </a:xfrm>
          <a:prstGeom prst="straightConnector1">
            <a:avLst/>
          </a:prstGeom>
          <a:ln>
            <a:solidFill>
              <a:schemeClr val="tx1"/>
            </a:solidFill>
            <a:prstDash val="dash"/>
            <a:tailEnd type="arrow"/>
          </a:ln>
        </p:spPr>
        <p:style>
          <a:lnRef idx="2">
            <a:schemeClr val="accent4"/>
          </a:lnRef>
          <a:fillRef idx="0">
            <a:schemeClr val="accent4"/>
          </a:fillRef>
          <a:effectRef idx="1">
            <a:schemeClr val="accent4"/>
          </a:effectRef>
          <a:fontRef idx="minor">
            <a:schemeClr val="tx1"/>
          </a:fontRef>
        </p:style>
      </p:cxnSp>
      <p:sp>
        <p:nvSpPr>
          <p:cNvPr id="24" name="TextBox 23"/>
          <p:cNvSpPr txBox="1"/>
          <p:nvPr/>
        </p:nvSpPr>
        <p:spPr>
          <a:xfrm>
            <a:off x="5480235" y="4222912"/>
            <a:ext cx="1965538" cy="300082"/>
          </a:xfrm>
          <a:prstGeom prst="rect">
            <a:avLst/>
          </a:prstGeom>
          <a:noFill/>
        </p:spPr>
        <p:txBody>
          <a:bodyPr wrap="none" rtlCol="0">
            <a:spAutoFit/>
          </a:bodyPr>
          <a:lstStyle/>
          <a:p>
            <a:r>
              <a:rPr lang="en-US" sz="1350" dirty="0"/>
              <a:t>Assign Cheat class to ‘No’</a:t>
            </a:r>
          </a:p>
        </p:txBody>
      </p:sp>
    </p:spTree>
    <p:extLst>
      <p:ext uri="{BB962C8B-B14F-4D97-AF65-F5344CB8AC3E}">
        <p14:creationId xmlns:p14="http://schemas.microsoft.com/office/powerpoint/2010/main" val="2821724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Specify Split Condition?</a:t>
            </a:r>
          </a:p>
        </p:txBody>
      </p:sp>
      <p:sp>
        <p:nvSpPr>
          <p:cNvPr id="3" name="Content Placeholder 2"/>
          <p:cNvSpPr>
            <a:spLocks noGrp="1"/>
          </p:cNvSpPr>
          <p:nvPr>
            <p:ph idx="1"/>
          </p:nvPr>
        </p:nvSpPr>
        <p:spPr/>
        <p:txBody>
          <a:bodyPr/>
          <a:lstStyle/>
          <a:p>
            <a:r>
              <a:rPr lang="en-US" dirty="0"/>
              <a:t>Depends on attribute types</a:t>
            </a:r>
          </a:p>
          <a:p>
            <a:pPr lvl="1"/>
            <a:r>
              <a:rPr lang="en-US" dirty="0"/>
              <a:t>Nominal</a:t>
            </a:r>
          </a:p>
          <a:p>
            <a:pPr lvl="1"/>
            <a:r>
              <a:rPr lang="en-US" dirty="0"/>
              <a:t>Ordinal</a:t>
            </a:r>
          </a:p>
          <a:p>
            <a:pPr lvl="1"/>
            <a:r>
              <a:rPr lang="en-US" dirty="0"/>
              <a:t>Numeric (continuous)</a:t>
            </a:r>
          </a:p>
          <a:p>
            <a:r>
              <a:rPr lang="en-US" dirty="0"/>
              <a:t>Depends on number of ways to split</a:t>
            </a:r>
          </a:p>
          <a:p>
            <a:pPr lvl="1"/>
            <a:r>
              <a:rPr lang="en-US" dirty="0"/>
              <a:t>Binary split</a:t>
            </a:r>
          </a:p>
          <a:p>
            <a:pPr lvl="1"/>
            <a:r>
              <a:rPr lang="en-US" dirty="0"/>
              <a:t>Multi-way split</a:t>
            </a:r>
          </a:p>
        </p:txBody>
      </p:sp>
    </p:spTree>
    <p:extLst>
      <p:ext uri="{BB962C8B-B14F-4D97-AF65-F5344CB8AC3E}">
        <p14:creationId xmlns:p14="http://schemas.microsoft.com/office/powerpoint/2010/main" val="742059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Splitting in Decision Tree: Nominal</a:t>
            </a:r>
          </a:p>
        </p:txBody>
      </p:sp>
      <p:sp>
        <p:nvSpPr>
          <p:cNvPr id="3" name="Content Placeholder 2"/>
          <p:cNvSpPr>
            <a:spLocks noGrp="1"/>
          </p:cNvSpPr>
          <p:nvPr>
            <p:ph idx="1"/>
          </p:nvPr>
        </p:nvSpPr>
        <p:spPr/>
        <p:txBody>
          <a:bodyPr/>
          <a:lstStyle/>
          <a:p>
            <a:r>
              <a:rPr lang="en-AU" dirty="0"/>
              <a:t>Multi-way split: use as many partitions as distinct values. </a:t>
            </a:r>
          </a:p>
          <a:p>
            <a:endParaRPr lang="en-AU" dirty="0"/>
          </a:p>
          <a:p>
            <a:endParaRPr lang="en-AU" dirty="0"/>
          </a:p>
          <a:p>
            <a:endParaRPr lang="en-AU" dirty="0"/>
          </a:p>
          <a:p>
            <a:r>
              <a:rPr lang="en-AU" dirty="0"/>
              <a:t>Binary split: divides values into two subsets; need to find optimal partitioning.</a:t>
            </a:r>
          </a:p>
        </p:txBody>
      </p:sp>
      <p:sp>
        <p:nvSpPr>
          <p:cNvPr id="4" name="Oval 3"/>
          <p:cNvSpPr/>
          <p:nvPr/>
        </p:nvSpPr>
        <p:spPr>
          <a:xfrm>
            <a:off x="3686566" y="2812820"/>
            <a:ext cx="1066315" cy="4052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350" dirty="0" err="1"/>
              <a:t>CarType</a:t>
            </a:r>
            <a:endParaRPr lang="en-AU" sz="1350" dirty="0"/>
          </a:p>
        </p:txBody>
      </p:sp>
      <p:sp>
        <p:nvSpPr>
          <p:cNvPr id="5" name="Oval 4"/>
          <p:cNvSpPr/>
          <p:nvPr/>
        </p:nvSpPr>
        <p:spPr>
          <a:xfrm>
            <a:off x="2301471" y="5302829"/>
            <a:ext cx="1225785" cy="4052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350" dirty="0" err="1"/>
              <a:t>CarType</a:t>
            </a:r>
            <a:endParaRPr lang="en-AU" sz="1350" dirty="0"/>
          </a:p>
        </p:txBody>
      </p:sp>
      <p:sp>
        <p:nvSpPr>
          <p:cNvPr id="6" name="Oval 5"/>
          <p:cNvSpPr/>
          <p:nvPr/>
        </p:nvSpPr>
        <p:spPr>
          <a:xfrm>
            <a:off x="5759505" y="5302829"/>
            <a:ext cx="1190953" cy="4052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350" dirty="0" err="1"/>
              <a:t>CarType</a:t>
            </a:r>
            <a:endParaRPr lang="en-AU" sz="1350" dirty="0"/>
          </a:p>
        </p:txBody>
      </p:sp>
      <p:sp>
        <p:nvSpPr>
          <p:cNvPr id="7" name="TextBox 6"/>
          <p:cNvSpPr txBox="1"/>
          <p:nvPr/>
        </p:nvSpPr>
        <p:spPr>
          <a:xfrm>
            <a:off x="4312082" y="5826874"/>
            <a:ext cx="394660" cy="300082"/>
          </a:xfrm>
          <a:prstGeom prst="rect">
            <a:avLst/>
          </a:prstGeom>
          <a:noFill/>
        </p:spPr>
        <p:txBody>
          <a:bodyPr wrap="none" rtlCol="0">
            <a:spAutoFit/>
          </a:bodyPr>
          <a:lstStyle/>
          <a:p>
            <a:r>
              <a:rPr lang="en-AU" sz="1350" dirty="0"/>
              <a:t>OR</a:t>
            </a:r>
          </a:p>
        </p:txBody>
      </p:sp>
      <p:cxnSp>
        <p:nvCxnSpPr>
          <p:cNvPr id="9" name="Straight Arrow Connector 8"/>
          <p:cNvCxnSpPr>
            <a:cxnSpLocks/>
            <a:stCxn id="4" idx="4"/>
          </p:cNvCxnSpPr>
          <p:nvPr/>
        </p:nvCxnSpPr>
        <p:spPr>
          <a:xfrm flipH="1">
            <a:off x="3527256" y="3218119"/>
            <a:ext cx="692468" cy="283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cxnSpLocks/>
            <a:stCxn id="4" idx="4"/>
          </p:cNvCxnSpPr>
          <p:nvPr/>
        </p:nvCxnSpPr>
        <p:spPr>
          <a:xfrm>
            <a:off x="4219724" y="3218119"/>
            <a:ext cx="723425" cy="283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4203386" y="3218119"/>
            <a:ext cx="0" cy="4154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146065" y="3495050"/>
            <a:ext cx="640047" cy="300082"/>
          </a:xfrm>
          <a:prstGeom prst="rect">
            <a:avLst/>
          </a:prstGeom>
          <a:noFill/>
        </p:spPr>
        <p:txBody>
          <a:bodyPr wrap="none" rtlCol="0">
            <a:spAutoFit/>
          </a:bodyPr>
          <a:lstStyle/>
          <a:p>
            <a:r>
              <a:rPr lang="en-AU" sz="1350" dirty="0"/>
              <a:t>Family</a:t>
            </a:r>
          </a:p>
        </p:txBody>
      </p:sp>
      <p:sp>
        <p:nvSpPr>
          <p:cNvPr id="21" name="TextBox 20"/>
          <p:cNvSpPr txBox="1"/>
          <p:nvPr/>
        </p:nvSpPr>
        <p:spPr>
          <a:xfrm>
            <a:off x="3908114" y="3501827"/>
            <a:ext cx="633507" cy="300082"/>
          </a:xfrm>
          <a:prstGeom prst="rect">
            <a:avLst/>
          </a:prstGeom>
          <a:noFill/>
        </p:spPr>
        <p:txBody>
          <a:bodyPr wrap="none" rtlCol="0">
            <a:spAutoFit/>
          </a:bodyPr>
          <a:lstStyle/>
          <a:p>
            <a:r>
              <a:rPr lang="en-AU" sz="1350" dirty="0"/>
              <a:t>Sports</a:t>
            </a:r>
          </a:p>
        </p:txBody>
      </p:sp>
      <p:sp>
        <p:nvSpPr>
          <p:cNvPr id="22" name="TextBox 21"/>
          <p:cNvSpPr txBox="1"/>
          <p:nvPr/>
        </p:nvSpPr>
        <p:spPr>
          <a:xfrm>
            <a:off x="4752882" y="3468075"/>
            <a:ext cx="653512" cy="300082"/>
          </a:xfrm>
          <a:prstGeom prst="rect">
            <a:avLst/>
          </a:prstGeom>
          <a:noFill/>
        </p:spPr>
        <p:txBody>
          <a:bodyPr wrap="none" rtlCol="0">
            <a:spAutoFit/>
          </a:bodyPr>
          <a:lstStyle/>
          <a:p>
            <a:r>
              <a:rPr lang="en-AU" sz="1350" dirty="0"/>
              <a:t>Luxury</a:t>
            </a:r>
          </a:p>
        </p:txBody>
      </p:sp>
      <p:sp>
        <p:nvSpPr>
          <p:cNvPr id="23" name="TextBox 22"/>
          <p:cNvSpPr txBox="1"/>
          <p:nvPr/>
        </p:nvSpPr>
        <p:spPr>
          <a:xfrm>
            <a:off x="1791560" y="5916720"/>
            <a:ext cx="1225785" cy="300082"/>
          </a:xfrm>
          <a:prstGeom prst="rect">
            <a:avLst/>
          </a:prstGeom>
          <a:noFill/>
        </p:spPr>
        <p:txBody>
          <a:bodyPr wrap="none" rtlCol="0">
            <a:spAutoFit/>
          </a:bodyPr>
          <a:lstStyle/>
          <a:p>
            <a:r>
              <a:rPr lang="en-AU" sz="1350" dirty="0"/>
              <a:t>{Sport, Luxury}</a:t>
            </a:r>
          </a:p>
        </p:txBody>
      </p:sp>
      <p:cxnSp>
        <p:nvCxnSpPr>
          <p:cNvPr id="24" name="Straight Arrow Connector 23"/>
          <p:cNvCxnSpPr>
            <a:cxnSpLocks/>
            <a:stCxn id="5" idx="4"/>
            <a:endCxn id="23" idx="0"/>
          </p:cNvCxnSpPr>
          <p:nvPr/>
        </p:nvCxnSpPr>
        <p:spPr>
          <a:xfrm flipH="1">
            <a:off x="2404453" y="5708128"/>
            <a:ext cx="509911" cy="208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3333580" y="5923715"/>
            <a:ext cx="749051" cy="300082"/>
          </a:xfrm>
          <a:prstGeom prst="rect">
            <a:avLst/>
          </a:prstGeom>
          <a:noFill/>
        </p:spPr>
        <p:txBody>
          <a:bodyPr wrap="none" rtlCol="0">
            <a:spAutoFit/>
          </a:bodyPr>
          <a:lstStyle/>
          <a:p>
            <a:r>
              <a:rPr lang="en-AU" sz="1350" dirty="0"/>
              <a:t>{Family}</a:t>
            </a:r>
          </a:p>
        </p:txBody>
      </p:sp>
      <p:cxnSp>
        <p:nvCxnSpPr>
          <p:cNvPr id="28" name="Straight Arrow Connector 27"/>
          <p:cNvCxnSpPr>
            <a:cxnSpLocks/>
            <a:stCxn id="5" idx="4"/>
            <a:endCxn id="27" idx="0"/>
          </p:cNvCxnSpPr>
          <p:nvPr/>
        </p:nvCxnSpPr>
        <p:spPr>
          <a:xfrm>
            <a:off x="2914364" y="5708128"/>
            <a:ext cx="793742" cy="215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5037182" y="5916720"/>
            <a:ext cx="1287340" cy="300082"/>
          </a:xfrm>
          <a:prstGeom prst="rect">
            <a:avLst/>
          </a:prstGeom>
          <a:noFill/>
        </p:spPr>
        <p:txBody>
          <a:bodyPr wrap="none" rtlCol="0">
            <a:spAutoFit/>
          </a:bodyPr>
          <a:lstStyle/>
          <a:p>
            <a:r>
              <a:rPr lang="en-AU" sz="1350" dirty="0"/>
              <a:t>{Family, Luxury}</a:t>
            </a:r>
          </a:p>
        </p:txBody>
      </p:sp>
      <p:cxnSp>
        <p:nvCxnSpPr>
          <p:cNvPr id="33" name="Straight Arrow Connector 32"/>
          <p:cNvCxnSpPr>
            <a:cxnSpLocks/>
            <a:stCxn id="6" idx="4"/>
            <a:endCxn id="32" idx="0"/>
          </p:cNvCxnSpPr>
          <p:nvPr/>
        </p:nvCxnSpPr>
        <p:spPr>
          <a:xfrm flipH="1">
            <a:off x="5680852" y="5708128"/>
            <a:ext cx="674130" cy="208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6579203" y="5923715"/>
            <a:ext cx="742511" cy="300082"/>
          </a:xfrm>
          <a:prstGeom prst="rect">
            <a:avLst/>
          </a:prstGeom>
          <a:noFill/>
        </p:spPr>
        <p:txBody>
          <a:bodyPr wrap="none" rtlCol="0">
            <a:spAutoFit/>
          </a:bodyPr>
          <a:lstStyle/>
          <a:p>
            <a:r>
              <a:rPr lang="en-AU" sz="1350" dirty="0"/>
              <a:t>{Sports}</a:t>
            </a:r>
          </a:p>
        </p:txBody>
      </p:sp>
      <p:cxnSp>
        <p:nvCxnSpPr>
          <p:cNvPr id="35" name="Straight Arrow Connector 34"/>
          <p:cNvCxnSpPr>
            <a:cxnSpLocks/>
            <a:stCxn id="6" idx="4"/>
            <a:endCxn id="34" idx="0"/>
          </p:cNvCxnSpPr>
          <p:nvPr/>
        </p:nvCxnSpPr>
        <p:spPr>
          <a:xfrm>
            <a:off x="6354982" y="5708128"/>
            <a:ext cx="595477" cy="215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9925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Today’s Lecture</a:t>
            </a:r>
          </a:p>
        </p:txBody>
      </p:sp>
      <p:sp>
        <p:nvSpPr>
          <p:cNvPr id="3" name="Content Placeholder 2"/>
          <p:cNvSpPr>
            <a:spLocks noGrp="1"/>
          </p:cNvSpPr>
          <p:nvPr>
            <p:ph idx="1"/>
          </p:nvPr>
        </p:nvSpPr>
        <p:spPr/>
        <p:txBody>
          <a:bodyPr/>
          <a:lstStyle/>
          <a:p>
            <a:r>
              <a:rPr lang="en-AU" b="1" dirty="0"/>
              <a:t>What data is useful for making the system intelligent?</a:t>
            </a:r>
          </a:p>
          <a:p>
            <a:r>
              <a:rPr lang="en-AU" b="1" dirty="0"/>
              <a:t>What to do with this data in order to make the system intelligent?</a:t>
            </a:r>
          </a:p>
          <a:p>
            <a:pPr lvl="1"/>
            <a:r>
              <a:rPr lang="en-AU" dirty="0"/>
              <a:t>Discover the knowledge from the data</a:t>
            </a:r>
          </a:p>
          <a:p>
            <a:r>
              <a:rPr lang="en-AU" dirty="0"/>
              <a:t>Knowledge Discovery in Data/Database (KDD)</a:t>
            </a:r>
          </a:p>
          <a:p>
            <a:pPr lvl="1"/>
            <a:r>
              <a:rPr lang="en-AU" dirty="0"/>
              <a:t>Discovering valid, novel, potentially useful, and ultimately understandable </a:t>
            </a:r>
            <a:r>
              <a:rPr lang="en-AU" b="1" dirty="0"/>
              <a:t>patterns</a:t>
            </a:r>
            <a:r>
              <a:rPr lang="en-AU" dirty="0"/>
              <a:t> </a:t>
            </a:r>
            <a:r>
              <a:rPr lang="en-AU" b="1" dirty="0"/>
              <a:t>(knowledge)</a:t>
            </a:r>
            <a:r>
              <a:rPr lang="en-AU" dirty="0"/>
              <a:t> in existing (historical) data</a:t>
            </a:r>
          </a:p>
        </p:txBody>
      </p:sp>
    </p:spTree>
    <p:extLst>
      <p:ext uri="{BB962C8B-B14F-4D97-AF65-F5344CB8AC3E}">
        <p14:creationId xmlns:p14="http://schemas.microsoft.com/office/powerpoint/2010/main" val="467805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Splitting in Decision Tree: Ordinal</a:t>
            </a:r>
          </a:p>
        </p:txBody>
      </p:sp>
      <p:sp>
        <p:nvSpPr>
          <p:cNvPr id="3" name="Content Placeholder 2"/>
          <p:cNvSpPr>
            <a:spLocks noGrp="1"/>
          </p:cNvSpPr>
          <p:nvPr>
            <p:ph idx="1"/>
          </p:nvPr>
        </p:nvSpPr>
        <p:spPr>
          <a:xfrm>
            <a:off x="284163" y="1923885"/>
            <a:ext cx="8574087" cy="4239431"/>
          </a:xfrm>
        </p:spPr>
        <p:txBody>
          <a:bodyPr/>
          <a:lstStyle/>
          <a:p>
            <a:r>
              <a:rPr lang="en-AU" dirty="0"/>
              <a:t>Multi-way split: use as many partitions as distinct values. </a:t>
            </a:r>
          </a:p>
          <a:p>
            <a:endParaRPr lang="en-AU" dirty="0"/>
          </a:p>
          <a:p>
            <a:endParaRPr lang="en-AU" dirty="0"/>
          </a:p>
          <a:p>
            <a:endParaRPr lang="en-AU" dirty="0"/>
          </a:p>
          <a:p>
            <a:r>
              <a:rPr lang="en-AU" dirty="0"/>
              <a:t>Binary split: divides values into two subsets; need to find optimal partitioning.</a:t>
            </a:r>
          </a:p>
        </p:txBody>
      </p:sp>
      <p:sp>
        <p:nvSpPr>
          <p:cNvPr id="4" name="Oval 3"/>
          <p:cNvSpPr/>
          <p:nvPr/>
        </p:nvSpPr>
        <p:spPr>
          <a:xfrm>
            <a:off x="3686567" y="2812820"/>
            <a:ext cx="1033640" cy="4052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350" dirty="0"/>
              <a:t>Size</a:t>
            </a:r>
          </a:p>
        </p:txBody>
      </p:sp>
      <p:sp>
        <p:nvSpPr>
          <p:cNvPr id="5" name="Oval 4"/>
          <p:cNvSpPr/>
          <p:nvPr/>
        </p:nvSpPr>
        <p:spPr>
          <a:xfrm>
            <a:off x="2493616" y="5315355"/>
            <a:ext cx="1033640" cy="4052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350" dirty="0"/>
              <a:t>Size</a:t>
            </a:r>
          </a:p>
        </p:txBody>
      </p:sp>
      <p:sp>
        <p:nvSpPr>
          <p:cNvPr id="6" name="Oval 5"/>
          <p:cNvSpPr/>
          <p:nvPr/>
        </p:nvSpPr>
        <p:spPr>
          <a:xfrm>
            <a:off x="5759506" y="5315355"/>
            <a:ext cx="1033640" cy="4052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350" dirty="0"/>
              <a:t>Size</a:t>
            </a:r>
          </a:p>
        </p:txBody>
      </p:sp>
      <p:sp>
        <p:nvSpPr>
          <p:cNvPr id="7" name="TextBox 6"/>
          <p:cNvSpPr txBox="1"/>
          <p:nvPr/>
        </p:nvSpPr>
        <p:spPr>
          <a:xfrm>
            <a:off x="4312082" y="5839400"/>
            <a:ext cx="394660" cy="300082"/>
          </a:xfrm>
          <a:prstGeom prst="rect">
            <a:avLst/>
          </a:prstGeom>
          <a:noFill/>
        </p:spPr>
        <p:txBody>
          <a:bodyPr wrap="none" rtlCol="0">
            <a:spAutoFit/>
          </a:bodyPr>
          <a:lstStyle/>
          <a:p>
            <a:r>
              <a:rPr lang="en-AU" sz="1350" dirty="0"/>
              <a:t>OR</a:t>
            </a:r>
          </a:p>
        </p:txBody>
      </p:sp>
      <p:cxnSp>
        <p:nvCxnSpPr>
          <p:cNvPr id="9" name="Straight Arrow Connector 8"/>
          <p:cNvCxnSpPr>
            <a:stCxn id="4" idx="4"/>
          </p:cNvCxnSpPr>
          <p:nvPr/>
        </p:nvCxnSpPr>
        <p:spPr>
          <a:xfrm flipH="1">
            <a:off x="3527255" y="3218119"/>
            <a:ext cx="676131" cy="283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stCxn id="4" idx="4"/>
          </p:cNvCxnSpPr>
          <p:nvPr/>
        </p:nvCxnSpPr>
        <p:spPr>
          <a:xfrm>
            <a:off x="4203387" y="3218119"/>
            <a:ext cx="739762" cy="283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4203386" y="3218119"/>
            <a:ext cx="0" cy="4154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146065" y="3495050"/>
            <a:ext cx="566181" cy="300082"/>
          </a:xfrm>
          <a:prstGeom prst="rect">
            <a:avLst/>
          </a:prstGeom>
          <a:noFill/>
        </p:spPr>
        <p:txBody>
          <a:bodyPr wrap="none" rtlCol="0">
            <a:spAutoFit/>
          </a:bodyPr>
          <a:lstStyle/>
          <a:p>
            <a:r>
              <a:rPr lang="en-AU" sz="1350" dirty="0"/>
              <a:t>Small</a:t>
            </a:r>
          </a:p>
        </p:txBody>
      </p:sp>
      <p:sp>
        <p:nvSpPr>
          <p:cNvPr id="21" name="TextBox 20"/>
          <p:cNvSpPr txBox="1"/>
          <p:nvPr/>
        </p:nvSpPr>
        <p:spPr>
          <a:xfrm>
            <a:off x="3908113" y="3501827"/>
            <a:ext cx="779381" cy="300082"/>
          </a:xfrm>
          <a:prstGeom prst="rect">
            <a:avLst/>
          </a:prstGeom>
          <a:noFill/>
        </p:spPr>
        <p:txBody>
          <a:bodyPr wrap="none" rtlCol="0">
            <a:spAutoFit/>
          </a:bodyPr>
          <a:lstStyle/>
          <a:p>
            <a:r>
              <a:rPr lang="en-AU" sz="1350" dirty="0"/>
              <a:t>Medium</a:t>
            </a:r>
          </a:p>
        </p:txBody>
      </p:sp>
      <p:sp>
        <p:nvSpPr>
          <p:cNvPr id="22" name="TextBox 21"/>
          <p:cNvSpPr txBox="1"/>
          <p:nvPr/>
        </p:nvSpPr>
        <p:spPr>
          <a:xfrm>
            <a:off x="4752881" y="3468075"/>
            <a:ext cx="565604" cy="300082"/>
          </a:xfrm>
          <a:prstGeom prst="rect">
            <a:avLst/>
          </a:prstGeom>
          <a:noFill/>
        </p:spPr>
        <p:txBody>
          <a:bodyPr wrap="none" rtlCol="0">
            <a:spAutoFit/>
          </a:bodyPr>
          <a:lstStyle/>
          <a:p>
            <a:r>
              <a:rPr lang="en-AU" sz="1350" dirty="0"/>
              <a:t>Large</a:t>
            </a:r>
          </a:p>
        </p:txBody>
      </p:sp>
      <p:sp>
        <p:nvSpPr>
          <p:cNvPr id="23" name="TextBox 22"/>
          <p:cNvSpPr txBox="1"/>
          <p:nvPr/>
        </p:nvSpPr>
        <p:spPr>
          <a:xfrm>
            <a:off x="1791560" y="5929246"/>
            <a:ext cx="1351652" cy="300082"/>
          </a:xfrm>
          <a:prstGeom prst="rect">
            <a:avLst/>
          </a:prstGeom>
          <a:noFill/>
        </p:spPr>
        <p:txBody>
          <a:bodyPr wrap="none" rtlCol="0">
            <a:spAutoFit/>
          </a:bodyPr>
          <a:lstStyle/>
          <a:p>
            <a:r>
              <a:rPr lang="en-AU" sz="1350" dirty="0"/>
              <a:t>{Small, Medium}</a:t>
            </a:r>
          </a:p>
        </p:txBody>
      </p:sp>
      <p:cxnSp>
        <p:nvCxnSpPr>
          <p:cNvPr id="24" name="Straight Arrow Connector 23"/>
          <p:cNvCxnSpPr>
            <a:stCxn id="5" idx="4"/>
            <a:endCxn id="23" idx="0"/>
          </p:cNvCxnSpPr>
          <p:nvPr/>
        </p:nvCxnSpPr>
        <p:spPr>
          <a:xfrm flipH="1">
            <a:off x="2467386" y="5720654"/>
            <a:ext cx="543050" cy="208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3333581" y="5936241"/>
            <a:ext cx="674608" cy="300082"/>
          </a:xfrm>
          <a:prstGeom prst="rect">
            <a:avLst/>
          </a:prstGeom>
          <a:noFill/>
        </p:spPr>
        <p:txBody>
          <a:bodyPr wrap="none" rtlCol="0">
            <a:spAutoFit/>
          </a:bodyPr>
          <a:lstStyle/>
          <a:p>
            <a:r>
              <a:rPr lang="en-AU" sz="1350" dirty="0"/>
              <a:t>{Large}</a:t>
            </a:r>
          </a:p>
        </p:txBody>
      </p:sp>
      <p:cxnSp>
        <p:nvCxnSpPr>
          <p:cNvPr id="28" name="Straight Arrow Connector 27"/>
          <p:cNvCxnSpPr>
            <a:stCxn id="5" idx="4"/>
            <a:endCxn id="27" idx="0"/>
          </p:cNvCxnSpPr>
          <p:nvPr/>
        </p:nvCxnSpPr>
        <p:spPr>
          <a:xfrm>
            <a:off x="3010436" y="5720654"/>
            <a:ext cx="660449" cy="215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5037182" y="5929246"/>
            <a:ext cx="1351075" cy="300082"/>
          </a:xfrm>
          <a:prstGeom prst="rect">
            <a:avLst/>
          </a:prstGeom>
          <a:noFill/>
        </p:spPr>
        <p:txBody>
          <a:bodyPr wrap="none" rtlCol="0">
            <a:spAutoFit/>
          </a:bodyPr>
          <a:lstStyle/>
          <a:p>
            <a:r>
              <a:rPr lang="en-AU" sz="1350" dirty="0"/>
              <a:t>{Medium, Large}</a:t>
            </a:r>
          </a:p>
        </p:txBody>
      </p:sp>
      <p:cxnSp>
        <p:nvCxnSpPr>
          <p:cNvPr id="33" name="Straight Arrow Connector 32"/>
          <p:cNvCxnSpPr>
            <a:stCxn id="6" idx="4"/>
            <a:endCxn id="32" idx="0"/>
          </p:cNvCxnSpPr>
          <p:nvPr/>
        </p:nvCxnSpPr>
        <p:spPr>
          <a:xfrm flipH="1">
            <a:off x="5712720" y="5720654"/>
            <a:ext cx="563606" cy="208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6579203" y="5936241"/>
            <a:ext cx="675185" cy="300082"/>
          </a:xfrm>
          <a:prstGeom prst="rect">
            <a:avLst/>
          </a:prstGeom>
          <a:noFill/>
        </p:spPr>
        <p:txBody>
          <a:bodyPr wrap="none" rtlCol="0">
            <a:spAutoFit/>
          </a:bodyPr>
          <a:lstStyle/>
          <a:p>
            <a:r>
              <a:rPr lang="en-AU" sz="1350" dirty="0"/>
              <a:t>{Small}</a:t>
            </a:r>
          </a:p>
        </p:txBody>
      </p:sp>
      <p:cxnSp>
        <p:nvCxnSpPr>
          <p:cNvPr id="35" name="Straight Arrow Connector 34"/>
          <p:cNvCxnSpPr>
            <a:stCxn id="6" idx="4"/>
            <a:endCxn id="34" idx="0"/>
          </p:cNvCxnSpPr>
          <p:nvPr/>
        </p:nvCxnSpPr>
        <p:spPr>
          <a:xfrm>
            <a:off x="6276326" y="5720654"/>
            <a:ext cx="640470" cy="215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02709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Splitting in Decision Tree: Continuous</a:t>
            </a:r>
          </a:p>
        </p:txBody>
      </p:sp>
      <p:sp>
        <p:nvSpPr>
          <p:cNvPr id="3" name="Content Placeholder 2"/>
          <p:cNvSpPr>
            <a:spLocks noGrp="1"/>
          </p:cNvSpPr>
          <p:nvPr>
            <p:ph idx="1"/>
          </p:nvPr>
        </p:nvSpPr>
        <p:spPr/>
        <p:txBody>
          <a:bodyPr/>
          <a:lstStyle/>
          <a:p>
            <a:r>
              <a:rPr lang="en-AU" dirty="0"/>
              <a:t>Different Options</a:t>
            </a:r>
          </a:p>
          <a:p>
            <a:pPr lvl="1"/>
            <a:r>
              <a:rPr lang="en-AU" dirty="0"/>
              <a:t>Discretization to form an ordinal categorical attribute</a:t>
            </a:r>
          </a:p>
          <a:p>
            <a:pPr lvl="2"/>
            <a:r>
              <a:rPr lang="en-AU" dirty="0"/>
              <a:t>Static – </a:t>
            </a:r>
            <a:r>
              <a:rPr lang="en-AU" dirty="0" err="1"/>
              <a:t>discretize</a:t>
            </a:r>
            <a:r>
              <a:rPr lang="en-AU" dirty="0"/>
              <a:t> once at the beginning</a:t>
            </a:r>
          </a:p>
          <a:p>
            <a:pPr lvl="2"/>
            <a:r>
              <a:rPr lang="en-AU" dirty="0"/>
              <a:t>Dynamic – ranges found by equal interval bucketing, equal frequency bucketing (percentiles), or clustering.</a:t>
            </a:r>
          </a:p>
          <a:p>
            <a:r>
              <a:rPr lang="en-AU" dirty="0"/>
              <a:t>Binary Decision: (A &lt; v) or (A &gt;= v)</a:t>
            </a:r>
          </a:p>
          <a:p>
            <a:pPr lvl="1"/>
            <a:r>
              <a:rPr lang="en-AU" dirty="0"/>
              <a:t>Consider all possible splits, choose best one</a:t>
            </a:r>
          </a:p>
        </p:txBody>
      </p:sp>
      <p:sp>
        <p:nvSpPr>
          <p:cNvPr id="5" name="Oval 4"/>
          <p:cNvSpPr/>
          <p:nvPr/>
        </p:nvSpPr>
        <p:spPr>
          <a:xfrm>
            <a:off x="2493616" y="5165043"/>
            <a:ext cx="1033640" cy="4052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350" dirty="0"/>
              <a:t>Income &gt;80K</a:t>
            </a:r>
          </a:p>
        </p:txBody>
      </p:sp>
      <p:sp>
        <p:nvSpPr>
          <p:cNvPr id="6" name="Oval 5"/>
          <p:cNvSpPr/>
          <p:nvPr/>
        </p:nvSpPr>
        <p:spPr>
          <a:xfrm>
            <a:off x="5759506" y="5165043"/>
            <a:ext cx="1033640" cy="4052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350" dirty="0"/>
              <a:t>Income</a:t>
            </a:r>
          </a:p>
        </p:txBody>
      </p:sp>
      <p:sp>
        <p:nvSpPr>
          <p:cNvPr id="7" name="TextBox 6"/>
          <p:cNvSpPr txBox="1"/>
          <p:nvPr/>
        </p:nvSpPr>
        <p:spPr>
          <a:xfrm>
            <a:off x="4312082" y="5689088"/>
            <a:ext cx="394660" cy="300082"/>
          </a:xfrm>
          <a:prstGeom prst="rect">
            <a:avLst/>
          </a:prstGeom>
          <a:noFill/>
        </p:spPr>
        <p:txBody>
          <a:bodyPr wrap="none" rtlCol="0">
            <a:spAutoFit/>
          </a:bodyPr>
          <a:lstStyle/>
          <a:p>
            <a:r>
              <a:rPr lang="en-AU" sz="1350" dirty="0"/>
              <a:t>OR</a:t>
            </a:r>
          </a:p>
        </p:txBody>
      </p:sp>
      <p:cxnSp>
        <p:nvCxnSpPr>
          <p:cNvPr id="24" name="Straight Arrow Connector 23"/>
          <p:cNvCxnSpPr>
            <a:stCxn id="5" idx="4"/>
          </p:cNvCxnSpPr>
          <p:nvPr/>
        </p:nvCxnSpPr>
        <p:spPr>
          <a:xfrm flipH="1">
            <a:off x="2233440" y="5570342"/>
            <a:ext cx="776996" cy="3957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5" idx="4"/>
          </p:cNvCxnSpPr>
          <p:nvPr/>
        </p:nvCxnSpPr>
        <p:spPr>
          <a:xfrm>
            <a:off x="3010436" y="5570342"/>
            <a:ext cx="757200" cy="3957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6" idx="4"/>
          </p:cNvCxnSpPr>
          <p:nvPr/>
        </p:nvCxnSpPr>
        <p:spPr>
          <a:xfrm flipH="1">
            <a:off x="5693131" y="5570341"/>
            <a:ext cx="583195" cy="2085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5269347" y="5538665"/>
            <a:ext cx="537327" cy="300082"/>
          </a:xfrm>
          <a:prstGeom prst="rect">
            <a:avLst/>
          </a:prstGeom>
          <a:noFill/>
        </p:spPr>
        <p:txBody>
          <a:bodyPr wrap="none" rtlCol="0">
            <a:spAutoFit/>
          </a:bodyPr>
          <a:lstStyle/>
          <a:p>
            <a:r>
              <a:rPr lang="en-AU" sz="1350" dirty="0"/>
              <a:t>&lt;40K</a:t>
            </a:r>
          </a:p>
        </p:txBody>
      </p:sp>
      <p:cxnSp>
        <p:nvCxnSpPr>
          <p:cNvPr id="35" name="Straight Arrow Connector 34"/>
          <p:cNvCxnSpPr>
            <a:stCxn id="6" idx="4"/>
          </p:cNvCxnSpPr>
          <p:nvPr/>
        </p:nvCxnSpPr>
        <p:spPr>
          <a:xfrm>
            <a:off x="6276326" y="5570341"/>
            <a:ext cx="612499" cy="2085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2233441" y="5550588"/>
            <a:ext cx="411075" cy="300082"/>
          </a:xfrm>
          <a:prstGeom prst="rect">
            <a:avLst/>
          </a:prstGeom>
          <a:noFill/>
        </p:spPr>
        <p:txBody>
          <a:bodyPr wrap="none" rtlCol="0">
            <a:spAutoFit/>
          </a:bodyPr>
          <a:lstStyle/>
          <a:p>
            <a:r>
              <a:rPr lang="en-AU" sz="1350" dirty="0"/>
              <a:t>Yes</a:t>
            </a:r>
          </a:p>
        </p:txBody>
      </p:sp>
      <p:sp>
        <p:nvSpPr>
          <p:cNvPr id="26" name="TextBox 25"/>
          <p:cNvSpPr txBox="1"/>
          <p:nvPr/>
        </p:nvSpPr>
        <p:spPr>
          <a:xfrm>
            <a:off x="3333710" y="5550588"/>
            <a:ext cx="388248" cy="300082"/>
          </a:xfrm>
          <a:prstGeom prst="rect">
            <a:avLst/>
          </a:prstGeom>
          <a:noFill/>
        </p:spPr>
        <p:txBody>
          <a:bodyPr wrap="none" rtlCol="0">
            <a:spAutoFit/>
          </a:bodyPr>
          <a:lstStyle/>
          <a:p>
            <a:r>
              <a:rPr lang="en-AU" sz="1350" dirty="0"/>
              <a:t>No</a:t>
            </a:r>
          </a:p>
        </p:txBody>
      </p:sp>
      <p:cxnSp>
        <p:nvCxnSpPr>
          <p:cNvPr id="29" name="Straight Arrow Connector 28"/>
          <p:cNvCxnSpPr>
            <a:stCxn id="6" idx="4"/>
          </p:cNvCxnSpPr>
          <p:nvPr/>
        </p:nvCxnSpPr>
        <p:spPr>
          <a:xfrm>
            <a:off x="6276325" y="5570342"/>
            <a:ext cx="0" cy="2572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6643745" y="5501935"/>
            <a:ext cx="537327" cy="300082"/>
          </a:xfrm>
          <a:prstGeom prst="rect">
            <a:avLst/>
          </a:prstGeom>
          <a:noFill/>
        </p:spPr>
        <p:txBody>
          <a:bodyPr wrap="none" rtlCol="0">
            <a:spAutoFit/>
          </a:bodyPr>
          <a:lstStyle/>
          <a:p>
            <a:r>
              <a:rPr lang="en-AU" sz="1350" dirty="0"/>
              <a:t>&gt;80K</a:t>
            </a:r>
          </a:p>
        </p:txBody>
      </p:sp>
      <p:sp>
        <p:nvSpPr>
          <p:cNvPr id="37" name="TextBox 36"/>
          <p:cNvSpPr txBox="1"/>
          <p:nvPr/>
        </p:nvSpPr>
        <p:spPr>
          <a:xfrm>
            <a:off x="5871101" y="5815664"/>
            <a:ext cx="869149" cy="300082"/>
          </a:xfrm>
          <a:prstGeom prst="rect">
            <a:avLst/>
          </a:prstGeom>
          <a:noFill/>
        </p:spPr>
        <p:txBody>
          <a:bodyPr wrap="none" rtlCol="0">
            <a:spAutoFit/>
          </a:bodyPr>
          <a:lstStyle/>
          <a:p>
            <a:r>
              <a:rPr lang="en-AU" sz="1350" dirty="0"/>
              <a:t>{40K,80K}</a:t>
            </a:r>
          </a:p>
        </p:txBody>
      </p:sp>
    </p:spTree>
    <p:extLst>
      <p:ext uri="{BB962C8B-B14F-4D97-AF65-F5344CB8AC3E}">
        <p14:creationId xmlns:p14="http://schemas.microsoft.com/office/powerpoint/2010/main" val="1528706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4" name="Rectangle 6"/>
          <p:cNvSpPr>
            <a:spLocks noGrp="1" noChangeArrowheads="1"/>
          </p:cNvSpPr>
          <p:nvPr>
            <p:ph type="title"/>
          </p:nvPr>
        </p:nvSpPr>
        <p:spPr/>
        <p:txBody>
          <a:bodyPr/>
          <a:lstStyle/>
          <a:p>
            <a:r>
              <a:rPr lang="en-US"/>
              <a:t>How to determine the Best Split</a:t>
            </a:r>
          </a:p>
        </p:txBody>
      </p:sp>
      <p:graphicFrame>
        <p:nvGraphicFramePr>
          <p:cNvPr id="908293" name="Object 5"/>
          <p:cNvGraphicFramePr>
            <a:graphicFrameLocks noGrp="1" noChangeAspect="1"/>
          </p:cNvGraphicFramePr>
          <p:nvPr>
            <p:ph idx="1"/>
          </p:nvPr>
        </p:nvGraphicFramePr>
        <p:xfrm>
          <a:off x="281741" y="2859506"/>
          <a:ext cx="8545513" cy="1504950"/>
        </p:xfrm>
        <a:graphic>
          <a:graphicData uri="http://schemas.openxmlformats.org/presentationml/2006/ole">
            <mc:AlternateContent xmlns:mc="http://schemas.openxmlformats.org/markup-compatibility/2006">
              <mc:Choice xmlns:v="urn:schemas-microsoft-com:vml" Requires="v">
                <p:oleObj name="Visio" r:id="rId2" imgW="9538614" imgH="2239584" progId="">
                  <p:embed/>
                </p:oleObj>
              </mc:Choice>
              <mc:Fallback>
                <p:oleObj name="Visio" r:id="rId2" imgW="9538614" imgH="2239584" progId="">
                  <p:embed/>
                  <p:pic>
                    <p:nvPicPr>
                      <p:cNvPr id="90829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41" y="2859506"/>
                        <a:ext cx="8545513"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8296" name="Text Box 8"/>
          <p:cNvSpPr txBox="1">
            <a:spLocks noChangeArrowheads="1"/>
          </p:cNvSpPr>
          <p:nvPr/>
        </p:nvSpPr>
        <p:spPr bwMode="auto">
          <a:xfrm>
            <a:off x="1852863" y="2141622"/>
            <a:ext cx="5105400" cy="646331"/>
          </a:xfrm>
          <a:prstGeom prst="rect">
            <a:avLst/>
          </a:prstGeom>
          <a:noFill/>
          <a:ln w="12700">
            <a:noFill/>
            <a:miter lim="800000"/>
            <a:headEnd/>
            <a:tailEnd/>
          </a:ln>
          <a:effectLst/>
        </p:spPr>
        <p:txBody>
          <a:bodyPr>
            <a:spAutoFit/>
          </a:bodyPr>
          <a:lstStyle/>
          <a:p>
            <a:pPr>
              <a:spcBef>
                <a:spcPct val="50000"/>
              </a:spcBef>
            </a:pPr>
            <a:r>
              <a:rPr lang="en-US" dirty="0"/>
              <a:t>Before Splitting: 10 records of class 0,</a:t>
            </a:r>
            <a:br>
              <a:rPr lang="en-US" dirty="0"/>
            </a:br>
            <a:r>
              <a:rPr lang="en-US" dirty="0"/>
              <a:t>		     10 records of class 1</a:t>
            </a:r>
          </a:p>
        </p:txBody>
      </p:sp>
      <p:sp>
        <p:nvSpPr>
          <p:cNvPr id="908297" name="Text Box 9"/>
          <p:cNvSpPr txBox="1">
            <a:spLocks noChangeArrowheads="1"/>
          </p:cNvSpPr>
          <p:nvPr/>
        </p:nvSpPr>
        <p:spPr bwMode="auto">
          <a:xfrm>
            <a:off x="2532345" y="5417991"/>
            <a:ext cx="5105400" cy="415498"/>
          </a:xfrm>
          <a:prstGeom prst="rect">
            <a:avLst/>
          </a:prstGeom>
          <a:noFill/>
          <a:ln w="12700">
            <a:noFill/>
            <a:miter lim="800000"/>
            <a:headEnd/>
            <a:tailEnd/>
          </a:ln>
          <a:effectLst/>
        </p:spPr>
        <p:txBody>
          <a:bodyPr>
            <a:spAutoFit/>
          </a:bodyPr>
          <a:lstStyle/>
          <a:p>
            <a:pPr>
              <a:spcBef>
                <a:spcPct val="50000"/>
              </a:spcBef>
            </a:pPr>
            <a:r>
              <a:rPr lang="en-US" sz="2100" dirty="0"/>
              <a:t>Which test condition is the best?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p:txBody>
          <a:bodyPr/>
          <a:lstStyle/>
          <a:p>
            <a:r>
              <a:rPr lang="en-US"/>
              <a:t>How to determine the Best Split</a:t>
            </a:r>
          </a:p>
        </p:txBody>
      </p:sp>
      <p:sp>
        <p:nvSpPr>
          <p:cNvPr id="912387" name="Rectangle 3"/>
          <p:cNvSpPr>
            <a:spLocks noGrp="1" noChangeArrowheads="1"/>
          </p:cNvSpPr>
          <p:nvPr>
            <p:ph type="body" idx="1"/>
          </p:nvPr>
        </p:nvSpPr>
        <p:spPr/>
        <p:txBody>
          <a:bodyPr/>
          <a:lstStyle/>
          <a:p>
            <a:r>
              <a:rPr lang="en-US" dirty="0"/>
              <a:t>Greedy approach: </a:t>
            </a:r>
          </a:p>
          <a:p>
            <a:pPr lvl="1"/>
            <a:r>
              <a:rPr lang="en-US" dirty="0"/>
              <a:t>Nodes with </a:t>
            </a:r>
            <a:r>
              <a:rPr lang="en-US" dirty="0">
                <a:solidFill>
                  <a:srgbClr val="FF0000"/>
                </a:solidFill>
              </a:rPr>
              <a:t>homogeneous</a:t>
            </a:r>
            <a:r>
              <a:rPr lang="en-US" dirty="0"/>
              <a:t> class distribution are preferred</a:t>
            </a:r>
          </a:p>
          <a:p>
            <a:r>
              <a:rPr lang="en-US" dirty="0"/>
              <a:t>Need a measure of node impurity:</a:t>
            </a:r>
          </a:p>
          <a:p>
            <a:pPr lvl="1">
              <a:buFont typeface="Arial" charset="0"/>
              <a:buNone/>
            </a:pPr>
            <a:endParaRPr lang="en-US" dirty="0"/>
          </a:p>
        </p:txBody>
      </p:sp>
      <p:graphicFrame>
        <p:nvGraphicFramePr>
          <p:cNvPr id="912390" name="Object 6"/>
          <p:cNvGraphicFramePr>
            <a:graphicFrameLocks noGrp="1" noChangeAspect="1"/>
          </p:cNvGraphicFramePr>
          <p:nvPr>
            <p:ph sz="half" idx="4294967295"/>
          </p:nvPr>
        </p:nvGraphicFramePr>
        <p:xfrm>
          <a:off x="2209801" y="3657601"/>
          <a:ext cx="912813" cy="611981"/>
        </p:xfrm>
        <a:graphic>
          <a:graphicData uri="http://schemas.openxmlformats.org/presentationml/2006/ole">
            <mc:AlternateContent xmlns:mc="http://schemas.openxmlformats.org/markup-compatibility/2006">
              <mc:Choice xmlns:v="urn:schemas-microsoft-com:vml" Requires="v">
                <p:oleObj name="Visio" r:id="rId2" imgW="655371" imgH="585812" progId="">
                  <p:embed/>
                </p:oleObj>
              </mc:Choice>
              <mc:Fallback>
                <p:oleObj name="Visio" r:id="rId2" imgW="655371" imgH="585812" progId="">
                  <p:embed/>
                  <p:pic>
                    <p:nvPicPr>
                      <p:cNvPr id="91239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3657601"/>
                        <a:ext cx="912813" cy="61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2394" name="Object 10"/>
          <p:cNvGraphicFramePr>
            <a:graphicFrameLocks noGrp="1" noChangeAspect="1"/>
          </p:cNvGraphicFramePr>
          <p:nvPr>
            <p:ph sz="half" idx="4294967295"/>
          </p:nvPr>
        </p:nvGraphicFramePr>
        <p:xfrm>
          <a:off x="5715001" y="3657601"/>
          <a:ext cx="912813" cy="611981"/>
        </p:xfrm>
        <a:graphic>
          <a:graphicData uri="http://schemas.openxmlformats.org/presentationml/2006/ole">
            <mc:AlternateContent xmlns:mc="http://schemas.openxmlformats.org/markup-compatibility/2006">
              <mc:Choice xmlns:v="urn:schemas-microsoft-com:vml" Requires="v">
                <p:oleObj name="Visio" r:id="rId4" imgW="655371" imgH="585812" progId="">
                  <p:embed/>
                </p:oleObj>
              </mc:Choice>
              <mc:Fallback>
                <p:oleObj name="Visio" r:id="rId4" imgW="655371" imgH="585812" progId="">
                  <p:embed/>
                  <p:pic>
                    <p:nvPicPr>
                      <p:cNvPr id="91239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3657601"/>
                        <a:ext cx="912813" cy="61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2396" name="Text Box 12"/>
          <p:cNvSpPr txBox="1">
            <a:spLocks noChangeArrowheads="1"/>
          </p:cNvSpPr>
          <p:nvPr/>
        </p:nvSpPr>
        <p:spPr bwMode="auto">
          <a:xfrm>
            <a:off x="1371600" y="4400551"/>
            <a:ext cx="2819400" cy="611706"/>
          </a:xfrm>
          <a:prstGeom prst="rect">
            <a:avLst/>
          </a:prstGeom>
          <a:noFill/>
          <a:ln w="12700">
            <a:noFill/>
            <a:miter lim="800000"/>
            <a:headEnd/>
            <a:tailEnd/>
          </a:ln>
          <a:effectLst/>
        </p:spPr>
        <p:txBody>
          <a:bodyPr>
            <a:spAutoFit/>
          </a:bodyPr>
          <a:lstStyle/>
          <a:p>
            <a:pPr>
              <a:spcBef>
                <a:spcPct val="50000"/>
              </a:spcBef>
            </a:pPr>
            <a:r>
              <a:rPr lang="en-US" sz="1350" dirty="0"/>
              <a:t>Non-homogeneous,</a:t>
            </a:r>
          </a:p>
          <a:p>
            <a:pPr>
              <a:spcBef>
                <a:spcPct val="50000"/>
              </a:spcBef>
            </a:pPr>
            <a:r>
              <a:rPr lang="en-US" sz="1350" dirty="0"/>
              <a:t>High degree of impurity</a:t>
            </a:r>
          </a:p>
        </p:txBody>
      </p:sp>
      <p:sp>
        <p:nvSpPr>
          <p:cNvPr id="912397" name="Text Box 13"/>
          <p:cNvSpPr txBox="1">
            <a:spLocks noChangeArrowheads="1"/>
          </p:cNvSpPr>
          <p:nvPr/>
        </p:nvSpPr>
        <p:spPr bwMode="auto">
          <a:xfrm>
            <a:off x="5181600" y="4400551"/>
            <a:ext cx="2819400" cy="611706"/>
          </a:xfrm>
          <a:prstGeom prst="rect">
            <a:avLst/>
          </a:prstGeom>
          <a:noFill/>
          <a:ln w="12700">
            <a:noFill/>
            <a:miter lim="800000"/>
            <a:headEnd/>
            <a:tailEnd/>
          </a:ln>
          <a:effectLst/>
        </p:spPr>
        <p:txBody>
          <a:bodyPr>
            <a:spAutoFit/>
          </a:bodyPr>
          <a:lstStyle/>
          <a:p>
            <a:pPr>
              <a:spcBef>
                <a:spcPct val="50000"/>
              </a:spcBef>
            </a:pPr>
            <a:r>
              <a:rPr lang="en-US" sz="1350"/>
              <a:t>Homogeneous,</a:t>
            </a:r>
          </a:p>
          <a:p>
            <a:pPr>
              <a:spcBef>
                <a:spcPct val="50000"/>
              </a:spcBef>
            </a:pPr>
            <a:r>
              <a:rPr lang="en-US" sz="1350"/>
              <a:t>Low degree of impurity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p:txBody>
          <a:bodyPr>
            <a:normAutofit/>
          </a:bodyPr>
          <a:lstStyle/>
          <a:p>
            <a:r>
              <a:rPr lang="en-US" sz="3000" dirty="0"/>
              <a:t>Splitting Criteria based on Classification Error</a:t>
            </a:r>
            <a:endParaRPr lang="en-US" sz="4500" dirty="0"/>
          </a:p>
        </p:txBody>
      </p:sp>
      <p:sp>
        <p:nvSpPr>
          <p:cNvPr id="831491" name="Rectangle 3"/>
          <p:cNvSpPr>
            <a:spLocks noGrp="1" noChangeArrowheads="1"/>
          </p:cNvSpPr>
          <p:nvPr>
            <p:ph idx="1"/>
          </p:nvPr>
        </p:nvSpPr>
        <p:spPr/>
        <p:txBody>
          <a:bodyPr>
            <a:normAutofit fontScale="92500" lnSpcReduction="20000"/>
          </a:bodyPr>
          <a:lstStyle/>
          <a:p>
            <a:pPr marL="257175" indent="-257175"/>
            <a:r>
              <a:rPr lang="en-US" sz="1800" dirty="0"/>
              <a:t>Classification error at a node t :</a:t>
            </a:r>
          </a:p>
          <a:p>
            <a:pPr marL="257175" indent="-257175"/>
            <a:endParaRPr lang="en-US" sz="1800" dirty="0"/>
          </a:p>
          <a:p>
            <a:pPr marL="257175" indent="-257175"/>
            <a:endParaRPr lang="en-US" sz="1800" dirty="0"/>
          </a:p>
          <a:p>
            <a:pPr marL="257175" indent="-257175"/>
            <a:endParaRPr lang="en-US" sz="1800" dirty="0"/>
          </a:p>
          <a:p>
            <a:pPr marL="0" indent="0">
              <a:buNone/>
            </a:pPr>
            <a:r>
              <a:rPr lang="en-US" altLang="en-US" sz="1800" dirty="0"/>
              <a:t>NOTE: </a:t>
            </a:r>
            <a:r>
              <a:rPr lang="en-US" altLang="en-US" sz="1800" i="1" dirty="0">
                <a:latin typeface="Times New Roman" panose="02020603050405020304" pitchFamily="18" charset="0"/>
              </a:rPr>
              <a:t>p( </a:t>
            </a:r>
            <a:r>
              <a:rPr lang="en-US" altLang="en-US" sz="1800" i="1" dirty="0" err="1">
                <a:latin typeface="Times New Roman" panose="02020603050405020304" pitchFamily="18" charset="0"/>
              </a:rPr>
              <a:t>i</a:t>
            </a:r>
            <a:r>
              <a:rPr lang="en-US" altLang="en-US" sz="1800" i="1" dirty="0">
                <a:latin typeface="Times New Roman" panose="02020603050405020304" pitchFamily="18" charset="0"/>
              </a:rPr>
              <a:t> | t) </a:t>
            </a:r>
            <a:r>
              <a:rPr lang="en-US" altLang="en-US" sz="1800" dirty="0"/>
              <a:t>is the relative frequency of class </a:t>
            </a:r>
            <a:r>
              <a:rPr lang="en-US" altLang="en-US" sz="1800" dirty="0" err="1"/>
              <a:t>i</a:t>
            </a:r>
            <a:r>
              <a:rPr lang="en-US" altLang="en-US" sz="1800" dirty="0"/>
              <a:t> at </a:t>
            </a:r>
            <a:r>
              <a:rPr lang="en-US" altLang="en-US" sz="1800"/>
              <a:t>node t</a:t>
            </a:r>
          </a:p>
          <a:p>
            <a:pPr marL="0" indent="0">
              <a:buNone/>
            </a:pPr>
            <a:endParaRPr lang="en-US" sz="1800" dirty="0"/>
          </a:p>
          <a:p>
            <a:pPr marL="257175" indent="-257175"/>
            <a:r>
              <a:rPr lang="en-US" sz="2100" dirty="0"/>
              <a:t>Measures misclassification error made by a node. </a:t>
            </a:r>
          </a:p>
          <a:p>
            <a:pPr marL="814388" lvl="2" indent="-171450"/>
            <a:r>
              <a:rPr lang="en-US" sz="1800" dirty="0"/>
              <a:t>Maximum (1 - 1/</a:t>
            </a:r>
            <a:r>
              <a:rPr lang="en-US" sz="1800" dirty="0" err="1"/>
              <a:t>n</a:t>
            </a:r>
            <a:r>
              <a:rPr lang="en-US" sz="1800" baseline="-25000" dirty="0" err="1"/>
              <a:t>c</a:t>
            </a:r>
            <a:r>
              <a:rPr lang="en-US" sz="1800" dirty="0"/>
              <a:t>) when records are equally distributed among all classes, implying least interesting information</a:t>
            </a:r>
          </a:p>
          <a:p>
            <a:pPr marL="814388" lvl="2" indent="-171450"/>
            <a:r>
              <a:rPr lang="en-US" sz="1800" dirty="0"/>
              <a:t>Minimum (0.0) when all records belong to one class, implying most interesting information</a:t>
            </a:r>
          </a:p>
        </p:txBody>
      </p:sp>
      <p:graphicFrame>
        <p:nvGraphicFramePr>
          <p:cNvPr id="831492" name="Object 4"/>
          <p:cNvGraphicFramePr>
            <a:graphicFrameLocks noChangeAspect="1"/>
          </p:cNvGraphicFramePr>
          <p:nvPr/>
        </p:nvGraphicFramePr>
        <p:xfrm>
          <a:off x="1608221" y="2956762"/>
          <a:ext cx="4953000" cy="488156"/>
        </p:xfrm>
        <a:graphic>
          <a:graphicData uri="http://schemas.openxmlformats.org/presentationml/2006/ole">
            <mc:AlternateContent xmlns:mc="http://schemas.openxmlformats.org/markup-compatibility/2006">
              <mc:Choice xmlns:v="urn:schemas-microsoft-com:vml" Requires="v">
                <p:oleObj name="Equation" r:id="rId2" imgW="3073320" imgH="406080" progId="Equation.3">
                  <p:embed/>
                </p:oleObj>
              </mc:Choice>
              <mc:Fallback>
                <p:oleObj name="Equation" r:id="rId2" imgW="3073320" imgH="406080" progId="Equation.3">
                  <p:embed/>
                  <p:pic>
                    <p:nvPicPr>
                      <p:cNvPr id="83149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221" y="2956762"/>
                        <a:ext cx="4953000" cy="488156"/>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a:xfrm>
            <a:off x="381000" y="523375"/>
            <a:ext cx="7881731" cy="1017270"/>
          </a:xfrm>
        </p:spPr>
        <p:txBody>
          <a:bodyPr/>
          <a:lstStyle/>
          <a:p>
            <a:r>
              <a:rPr lang="en-US" dirty="0"/>
              <a:t>Examples for Computing Error</a:t>
            </a:r>
          </a:p>
        </p:txBody>
      </p:sp>
      <p:graphicFrame>
        <p:nvGraphicFramePr>
          <p:cNvPr id="864259" name="Object 3"/>
          <p:cNvGraphicFramePr>
            <a:graphicFrameLocks noChangeAspect="1"/>
          </p:cNvGraphicFramePr>
          <p:nvPr/>
        </p:nvGraphicFramePr>
        <p:xfrm>
          <a:off x="304800" y="2612232"/>
          <a:ext cx="2362200" cy="702469"/>
        </p:xfrm>
        <a:graphic>
          <a:graphicData uri="http://schemas.openxmlformats.org/presentationml/2006/ole">
            <mc:AlternateContent xmlns:mc="http://schemas.openxmlformats.org/markup-compatibility/2006">
              <mc:Choice xmlns:v="urn:schemas-microsoft-com:vml" Requires="v">
                <p:oleObj name="Document" r:id="rId2" imgW="3239280" imgH="1357560" progId="Word.Document.8">
                  <p:embed/>
                </p:oleObj>
              </mc:Choice>
              <mc:Fallback>
                <p:oleObj name="Document" r:id="rId2" imgW="3239280" imgH="1357560" progId="Word.Document.8">
                  <p:embed/>
                  <p:pic>
                    <p:nvPicPr>
                      <p:cNvPr id="86425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612232"/>
                        <a:ext cx="2362200" cy="7024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4260" name="Object 4"/>
          <p:cNvGraphicFramePr>
            <a:graphicFrameLocks noChangeAspect="1"/>
          </p:cNvGraphicFramePr>
          <p:nvPr/>
        </p:nvGraphicFramePr>
        <p:xfrm>
          <a:off x="381000" y="4743451"/>
          <a:ext cx="2286000" cy="703660"/>
        </p:xfrm>
        <a:graphic>
          <a:graphicData uri="http://schemas.openxmlformats.org/presentationml/2006/ole">
            <mc:AlternateContent xmlns:mc="http://schemas.openxmlformats.org/markup-compatibility/2006">
              <mc:Choice xmlns:v="urn:schemas-microsoft-com:vml" Requires="v">
                <p:oleObj name="Document" r:id="rId4" imgW="3239280" imgH="1381680" progId="Word.Document.8">
                  <p:embed/>
                </p:oleObj>
              </mc:Choice>
              <mc:Fallback>
                <p:oleObj name="Document" r:id="rId4" imgW="3239280" imgH="1381680" progId="Word.Document.8">
                  <p:embed/>
                  <p:pic>
                    <p:nvPicPr>
                      <p:cNvPr id="86426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743451"/>
                        <a:ext cx="2286000" cy="7036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4261" name="Object 5"/>
          <p:cNvGraphicFramePr>
            <a:graphicFrameLocks noChangeAspect="1"/>
          </p:cNvGraphicFramePr>
          <p:nvPr/>
        </p:nvGraphicFramePr>
        <p:xfrm>
          <a:off x="381000" y="3720703"/>
          <a:ext cx="2286000" cy="679847"/>
        </p:xfrm>
        <a:graphic>
          <a:graphicData uri="http://schemas.openxmlformats.org/presentationml/2006/ole">
            <mc:AlternateContent xmlns:mc="http://schemas.openxmlformats.org/markup-compatibility/2006">
              <mc:Choice xmlns:v="urn:schemas-microsoft-com:vml" Requires="v">
                <p:oleObj name="Document" r:id="rId6" imgW="3239280" imgH="1357560" progId="Word.Document.8">
                  <p:embed/>
                </p:oleObj>
              </mc:Choice>
              <mc:Fallback>
                <p:oleObj name="Document" r:id="rId6" imgW="3239280" imgH="1357560" progId="Word.Document.8">
                  <p:embed/>
                  <p:pic>
                    <p:nvPicPr>
                      <p:cNvPr id="86426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3720703"/>
                        <a:ext cx="2286000" cy="6798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4262" name="Text Box 6"/>
          <p:cNvSpPr txBox="1">
            <a:spLocks noChangeArrowheads="1"/>
          </p:cNvSpPr>
          <p:nvPr/>
        </p:nvSpPr>
        <p:spPr bwMode="auto">
          <a:xfrm>
            <a:off x="2895600" y="2612232"/>
            <a:ext cx="5943600" cy="669414"/>
          </a:xfrm>
          <a:prstGeom prst="rect">
            <a:avLst/>
          </a:prstGeom>
          <a:noFill/>
          <a:ln w="12700">
            <a:noFill/>
            <a:miter lim="800000"/>
            <a:headEnd/>
            <a:tailEnd/>
          </a:ln>
          <a:effectLst/>
        </p:spPr>
        <p:txBody>
          <a:bodyPr>
            <a:spAutoFit/>
          </a:bodyPr>
          <a:lstStyle/>
          <a:p>
            <a:pPr>
              <a:spcBef>
                <a:spcPct val="50000"/>
              </a:spcBef>
            </a:pPr>
            <a:r>
              <a:rPr lang="en-US" sz="1500"/>
              <a:t>P(C1) = 0/6 = 0     P(C2) = 6/6 = 1</a:t>
            </a:r>
          </a:p>
          <a:p>
            <a:pPr>
              <a:spcBef>
                <a:spcPct val="50000"/>
              </a:spcBef>
            </a:pPr>
            <a:r>
              <a:rPr lang="en-US" sz="1500"/>
              <a:t>Error = 1 – max (0, 1) = 1 – 1 = 0 </a:t>
            </a:r>
          </a:p>
        </p:txBody>
      </p:sp>
      <p:sp>
        <p:nvSpPr>
          <p:cNvPr id="864263" name="Text Box 7"/>
          <p:cNvSpPr txBox="1">
            <a:spLocks noChangeArrowheads="1"/>
          </p:cNvSpPr>
          <p:nvPr/>
        </p:nvSpPr>
        <p:spPr bwMode="auto">
          <a:xfrm>
            <a:off x="2971800" y="3657601"/>
            <a:ext cx="5105400" cy="669414"/>
          </a:xfrm>
          <a:prstGeom prst="rect">
            <a:avLst/>
          </a:prstGeom>
          <a:noFill/>
          <a:ln w="12700">
            <a:noFill/>
            <a:miter lim="800000"/>
            <a:headEnd/>
            <a:tailEnd/>
          </a:ln>
          <a:effectLst/>
        </p:spPr>
        <p:txBody>
          <a:bodyPr>
            <a:spAutoFit/>
          </a:bodyPr>
          <a:lstStyle/>
          <a:p>
            <a:pPr>
              <a:spcBef>
                <a:spcPct val="50000"/>
              </a:spcBef>
            </a:pPr>
            <a:r>
              <a:rPr lang="en-US" sz="1500"/>
              <a:t>P(C1) = 1/6          P(C2) = 5/6</a:t>
            </a:r>
          </a:p>
          <a:p>
            <a:pPr>
              <a:spcBef>
                <a:spcPct val="50000"/>
              </a:spcBef>
            </a:pPr>
            <a:r>
              <a:rPr lang="en-US" sz="1500"/>
              <a:t>Error = 1 – max (1/6, 5/6) = 1 – 5/6 = 1/6</a:t>
            </a:r>
          </a:p>
        </p:txBody>
      </p:sp>
      <p:sp>
        <p:nvSpPr>
          <p:cNvPr id="864264" name="Text Box 8"/>
          <p:cNvSpPr txBox="1">
            <a:spLocks noChangeArrowheads="1"/>
          </p:cNvSpPr>
          <p:nvPr/>
        </p:nvSpPr>
        <p:spPr bwMode="auto">
          <a:xfrm>
            <a:off x="2971800" y="4686301"/>
            <a:ext cx="6172200" cy="669414"/>
          </a:xfrm>
          <a:prstGeom prst="rect">
            <a:avLst/>
          </a:prstGeom>
          <a:noFill/>
          <a:ln w="12700">
            <a:noFill/>
            <a:miter lim="800000"/>
            <a:headEnd/>
            <a:tailEnd/>
          </a:ln>
          <a:effectLst/>
        </p:spPr>
        <p:txBody>
          <a:bodyPr>
            <a:spAutoFit/>
          </a:bodyPr>
          <a:lstStyle/>
          <a:p>
            <a:pPr>
              <a:spcBef>
                <a:spcPct val="50000"/>
              </a:spcBef>
            </a:pPr>
            <a:r>
              <a:rPr lang="en-US" sz="1500"/>
              <a:t>P(C1) = 2/6          P(C2) = 4/6</a:t>
            </a:r>
          </a:p>
          <a:p>
            <a:pPr>
              <a:spcBef>
                <a:spcPct val="50000"/>
              </a:spcBef>
            </a:pPr>
            <a:r>
              <a:rPr lang="en-US" sz="1500"/>
              <a:t>Error = 1 – max (2/6, 4/6) = 1 – 4/6 = 1/3</a:t>
            </a:r>
          </a:p>
        </p:txBody>
      </p:sp>
      <p:graphicFrame>
        <p:nvGraphicFramePr>
          <p:cNvPr id="864266" name="Object 10"/>
          <p:cNvGraphicFramePr>
            <a:graphicFrameLocks noChangeAspect="1"/>
          </p:cNvGraphicFramePr>
          <p:nvPr/>
        </p:nvGraphicFramePr>
        <p:xfrm>
          <a:off x="1810753" y="1952125"/>
          <a:ext cx="4953000" cy="488156"/>
        </p:xfrm>
        <a:graphic>
          <a:graphicData uri="http://schemas.openxmlformats.org/presentationml/2006/ole">
            <mc:AlternateContent xmlns:mc="http://schemas.openxmlformats.org/markup-compatibility/2006">
              <mc:Choice xmlns:v="urn:schemas-microsoft-com:vml" Requires="v">
                <p:oleObj name="Equation" r:id="rId8" imgW="3073320" imgH="406080" progId="Equation.3">
                  <p:embed/>
                </p:oleObj>
              </mc:Choice>
              <mc:Fallback>
                <p:oleObj name="Equation" r:id="rId8" imgW="3073320" imgH="406080" progId="Equation.3">
                  <p:embed/>
                  <p:pic>
                    <p:nvPicPr>
                      <p:cNvPr id="864266"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10753" y="1952125"/>
                        <a:ext cx="4953000" cy="488156"/>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Decision Tree: Pros and Cons</a:t>
            </a:r>
          </a:p>
        </p:txBody>
      </p:sp>
      <p:sp>
        <p:nvSpPr>
          <p:cNvPr id="3" name="Content Placeholder 2"/>
          <p:cNvSpPr>
            <a:spLocks noGrp="1"/>
          </p:cNvSpPr>
          <p:nvPr>
            <p:ph idx="1"/>
          </p:nvPr>
        </p:nvSpPr>
        <p:spPr/>
        <p:txBody>
          <a:bodyPr>
            <a:normAutofit/>
          </a:bodyPr>
          <a:lstStyle/>
          <a:p>
            <a:r>
              <a:rPr lang="en-AU" dirty="0"/>
              <a:t>Pros:</a:t>
            </a:r>
          </a:p>
          <a:p>
            <a:pPr lvl="1"/>
            <a:r>
              <a:rPr lang="en-AU" dirty="0"/>
              <a:t>very easy to explain to people.</a:t>
            </a:r>
          </a:p>
          <a:p>
            <a:pPr lvl="1"/>
            <a:r>
              <a:rPr lang="en-AU" dirty="0"/>
              <a:t>Trees can be displayed graphically, and are easily interpreted even by non-expert.</a:t>
            </a:r>
          </a:p>
          <a:p>
            <a:pPr lvl="1"/>
            <a:r>
              <a:rPr lang="en-AU" dirty="0"/>
              <a:t>Trees can easily handle qualitative predictors without the need to create dummy variables.</a:t>
            </a:r>
          </a:p>
          <a:p>
            <a:r>
              <a:rPr lang="en-AU" dirty="0"/>
              <a:t>Cons:</a:t>
            </a:r>
          </a:p>
          <a:p>
            <a:pPr lvl="1"/>
            <a:r>
              <a:rPr lang="en-US" dirty="0">
                <a:solidFill>
                  <a:schemeClr val="tx1">
                    <a:lumMod val="95000"/>
                    <a:lumOff val="5000"/>
                  </a:schemeClr>
                </a:solidFill>
              </a:rPr>
              <a:t>trees generally do not have the same level of predictive accuracy as some of the other regression and classification approaches.</a:t>
            </a:r>
            <a:endParaRPr lang="en-AU" dirty="0">
              <a:solidFill>
                <a:schemeClr val="tx1">
                  <a:lumMod val="95000"/>
                  <a:lumOff val="5000"/>
                </a:schemeClr>
              </a:solidFill>
            </a:endParaRPr>
          </a:p>
        </p:txBody>
      </p:sp>
    </p:spTree>
    <p:extLst>
      <p:ext uri="{BB962C8B-B14F-4D97-AF65-F5344CB8AC3E}">
        <p14:creationId xmlns:p14="http://schemas.microsoft.com/office/powerpoint/2010/main" val="1301560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Clustering</a:t>
            </a:r>
          </a:p>
        </p:txBody>
      </p:sp>
      <p:sp>
        <p:nvSpPr>
          <p:cNvPr id="3" name="Content Placeholder 2"/>
          <p:cNvSpPr>
            <a:spLocks noGrp="1"/>
          </p:cNvSpPr>
          <p:nvPr>
            <p:ph idx="1"/>
          </p:nvPr>
        </p:nvSpPr>
        <p:spPr>
          <a:xfrm>
            <a:off x="284163" y="1923885"/>
            <a:ext cx="8574087" cy="4579750"/>
          </a:xfrm>
        </p:spPr>
        <p:txBody>
          <a:bodyPr>
            <a:normAutofit/>
          </a:bodyPr>
          <a:lstStyle/>
          <a:p>
            <a:r>
              <a:rPr lang="en-AU" dirty="0"/>
              <a:t>Cluster</a:t>
            </a:r>
          </a:p>
          <a:p>
            <a:pPr lvl="1"/>
            <a:r>
              <a:rPr lang="en-AU" dirty="0"/>
              <a:t>A cluster is a subset of objects which are “similar”</a:t>
            </a:r>
          </a:p>
          <a:p>
            <a:pPr lvl="1"/>
            <a:r>
              <a:rPr lang="en-AU" dirty="0"/>
              <a:t>A subset of objects such that the distance between any two objects in the cluster is less than the distance between any object in the cluster and any object not located inside it</a:t>
            </a:r>
          </a:p>
          <a:p>
            <a:r>
              <a:rPr lang="en-AU" dirty="0"/>
              <a:t>“Clustering” is a process partitioning a set of data (or objects)</a:t>
            </a:r>
          </a:p>
          <a:p>
            <a:pPr marL="454025" lvl="1" indent="-454025">
              <a:spcBef>
                <a:spcPts val="2000"/>
              </a:spcBef>
              <a:buClr>
                <a:schemeClr val="bg1">
                  <a:lumMod val="65000"/>
                </a:schemeClr>
              </a:buClr>
              <a:buFont typeface="Courier New"/>
              <a:buChar char="o"/>
            </a:pPr>
            <a:r>
              <a:rPr lang="en-AU" dirty="0"/>
              <a:t>Clustering can be used for answering following question: </a:t>
            </a:r>
            <a:br>
              <a:rPr lang="en-AU" dirty="0"/>
            </a:br>
            <a:r>
              <a:rPr lang="en-AU" altLang="ja-JP" dirty="0"/>
              <a:t>“Which group like our product X?”</a:t>
            </a:r>
          </a:p>
        </p:txBody>
      </p:sp>
    </p:spTree>
    <p:extLst>
      <p:ext uri="{BB962C8B-B14F-4D97-AF65-F5344CB8AC3E}">
        <p14:creationId xmlns:p14="http://schemas.microsoft.com/office/powerpoint/2010/main" val="4128189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Clustering</a:t>
            </a:r>
          </a:p>
        </p:txBody>
      </p:sp>
      <p:sp>
        <p:nvSpPr>
          <p:cNvPr id="3" name="Content Placeholder 2"/>
          <p:cNvSpPr>
            <a:spLocks noGrp="1"/>
          </p:cNvSpPr>
          <p:nvPr>
            <p:ph idx="1"/>
          </p:nvPr>
        </p:nvSpPr>
        <p:spPr>
          <a:xfrm>
            <a:off x="284163" y="1923885"/>
            <a:ext cx="8574087" cy="1224383"/>
          </a:xfrm>
        </p:spPr>
        <p:txBody>
          <a:bodyPr>
            <a:normAutofit fontScale="85000" lnSpcReduction="10000"/>
          </a:bodyPr>
          <a:lstStyle/>
          <a:p>
            <a:pPr marL="454025" lvl="1" indent="-454025">
              <a:spcBef>
                <a:spcPts val="2000"/>
              </a:spcBef>
              <a:buClr>
                <a:schemeClr val="bg1">
                  <a:lumMod val="65000"/>
                </a:schemeClr>
              </a:buClr>
              <a:buFont typeface="Courier New"/>
              <a:buChar char="o"/>
            </a:pPr>
            <a:r>
              <a:rPr lang="en-AU" altLang="ja-JP" sz="2600" dirty="0"/>
              <a:t>The goal of data mining: “Which kind of people will have high risk?”</a:t>
            </a:r>
          </a:p>
          <a:p>
            <a:pPr marL="454025" lvl="1" indent="-454025">
              <a:spcBef>
                <a:spcPts val="2000"/>
              </a:spcBef>
              <a:buClr>
                <a:schemeClr val="bg1">
                  <a:lumMod val="65000"/>
                </a:schemeClr>
              </a:buClr>
              <a:buFont typeface="Courier New"/>
              <a:buChar char="o"/>
            </a:pPr>
            <a:r>
              <a:rPr lang="en-AU" dirty="0"/>
              <a:t>Data can be mined to compare the age and the medical history of the patients</a:t>
            </a:r>
          </a:p>
        </p:txBody>
      </p:sp>
      <p:pic>
        <p:nvPicPr>
          <p:cNvPr id="110" name="Picture 109">
            <a:extLst>
              <a:ext uri="{FF2B5EF4-FFF2-40B4-BE49-F238E27FC236}">
                <a16:creationId xmlns:a16="http://schemas.microsoft.com/office/drawing/2014/main" id="{C7D75690-62E4-4969-BE3F-50467A8CD9D7}"/>
              </a:ext>
            </a:extLst>
          </p:cNvPr>
          <p:cNvPicPr>
            <a:picLocks noChangeAspect="1"/>
          </p:cNvPicPr>
          <p:nvPr/>
        </p:nvPicPr>
        <p:blipFill>
          <a:blip r:embed="rId3"/>
          <a:stretch>
            <a:fillRect/>
          </a:stretch>
        </p:blipFill>
        <p:spPr>
          <a:xfrm>
            <a:off x="601249" y="3048213"/>
            <a:ext cx="7067930" cy="3809787"/>
          </a:xfrm>
          <a:prstGeom prst="rect">
            <a:avLst/>
          </a:prstGeom>
        </p:spPr>
      </p:pic>
    </p:spTree>
    <p:extLst>
      <p:ext uri="{BB962C8B-B14F-4D97-AF65-F5344CB8AC3E}">
        <p14:creationId xmlns:p14="http://schemas.microsoft.com/office/powerpoint/2010/main" val="1404675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Clustering</a:t>
            </a:r>
          </a:p>
        </p:txBody>
      </p:sp>
      <p:cxnSp>
        <p:nvCxnSpPr>
          <p:cNvPr id="4" name="Straight Arrow Connector 3"/>
          <p:cNvCxnSpPr/>
          <p:nvPr/>
        </p:nvCxnSpPr>
        <p:spPr>
          <a:xfrm flipV="1">
            <a:off x="563340" y="3114082"/>
            <a:ext cx="0" cy="308454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63340" y="6198623"/>
            <a:ext cx="3831132" cy="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710378" y="6334706"/>
            <a:ext cx="184731" cy="369332"/>
          </a:xfrm>
          <a:prstGeom prst="rect">
            <a:avLst/>
          </a:prstGeom>
          <a:noFill/>
        </p:spPr>
        <p:txBody>
          <a:bodyPr wrap="none" rtlCol="0">
            <a:spAutoFit/>
          </a:bodyPr>
          <a:lstStyle/>
          <a:p>
            <a:endParaRPr lang="en-US" dirty="0"/>
          </a:p>
        </p:txBody>
      </p:sp>
      <p:sp>
        <p:nvSpPr>
          <p:cNvPr id="7" name="TextBox 6"/>
          <p:cNvSpPr txBox="1"/>
          <p:nvPr/>
        </p:nvSpPr>
        <p:spPr>
          <a:xfrm rot="16200000">
            <a:off x="-877283" y="3655559"/>
            <a:ext cx="2446504" cy="369332"/>
          </a:xfrm>
          <a:prstGeom prst="rect">
            <a:avLst/>
          </a:prstGeom>
          <a:noFill/>
        </p:spPr>
        <p:txBody>
          <a:bodyPr wrap="none" rtlCol="0">
            <a:spAutoFit/>
          </a:bodyPr>
          <a:lstStyle/>
          <a:p>
            <a:r>
              <a:rPr lang="en-AU" dirty="0"/>
              <a:t>Types of medical history</a:t>
            </a:r>
            <a:endParaRPr lang="en-US" dirty="0"/>
          </a:p>
        </p:txBody>
      </p:sp>
      <p:cxnSp>
        <p:nvCxnSpPr>
          <p:cNvPr id="52" name="Straight Arrow Connector 51"/>
          <p:cNvCxnSpPr/>
          <p:nvPr/>
        </p:nvCxnSpPr>
        <p:spPr>
          <a:xfrm flipV="1">
            <a:off x="4915666" y="3182735"/>
            <a:ext cx="0" cy="308454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915666" y="6267276"/>
            <a:ext cx="3831132" cy="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512A8D2E-102D-4289-8732-3CB282B12178}"/>
              </a:ext>
            </a:extLst>
          </p:cNvPr>
          <p:cNvSpPr txBox="1"/>
          <p:nvPr/>
        </p:nvSpPr>
        <p:spPr>
          <a:xfrm>
            <a:off x="3514247" y="6337411"/>
            <a:ext cx="540212" cy="369332"/>
          </a:xfrm>
          <a:prstGeom prst="rect">
            <a:avLst/>
          </a:prstGeom>
          <a:noFill/>
        </p:spPr>
        <p:txBody>
          <a:bodyPr wrap="none" rtlCol="0">
            <a:spAutoFit/>
          </a:bodyPr>
          <a:lstStyle/>
          <a:p>
            <a:r>
              <a:rPr lang="en-US" dirty="0"/>
              <a:t>Age</a:t>
            </a:r>
          </a:p>
        </p:txBody>
      </p:sp>
      <p:sp>
        <p:nvSpPr>
          <p:cNvPr id="111" name="TextBox 110">
            <a:extLst>
              <a:ext uri="{FF2B5EF4-FFF2-40B4-BE49-F238E27FC236}">
                <a16:creationId xmlns:a16="http://schemas.microsoft.com/office/drawing/2014/main" id="{C4D87E65-1032-47D0-90B4-BC9378A8CDD8}"/>
              </a:ext>
            </a:extLst>
          </p:cNvPr>
          <p:cNvSpPr txBox="1"/>
          <p:nvPr/>
        </p:nvSpPr>
        <p:spPr>
          <a:xfrm rot="16200000">
            <a:off x="3355103" y="3695745"/>
            <a:ext cx="2528256" cy="369332"/>
          </a:xfrm>
          <a:prstGeom prst="rect">
            <a:avLst/>
          </a:prstGeom>
          <a:noFill/>
        </p:spPr>
        <p:txBody>
          <a:bodyPr wrap="none" rtlCol="0">
            <a:spAutoFit/>
          </a:bodyPr>
          <a:lstStyle/>
          <a:p>
            <a:r>
              <a:rPr lang="en-AU" dirty="0"/>
              <a:t>Types of Medical </a:t>
            </a:r>
            <a:r>
              <a:rPr lang="en-AU" dirty="0" err="1"/>
              <a:t>hostory</a:t>
            </a:r>
            <a:endParaRPr lang="en-US" dirty="0"/>
          </a:p>
        </p:txBody>
      </p:sp>
      <p:sp>
        <p:nvSpPr>
          <p:cNvPr id="112" name="TextBox 111">
            <a:extLst>
              <a:ext uri="{FF2B5EF4-FFF2-40B4-BE49-F238E27FC236}">
                <a16:creationId xmlns:a16="http://schemas.microsoft.com/office/drawing/2014/main" id="{937E4851-9B6B-4D7A-9DAC-712E6F3DD122}"/>
              </a:ext>
            </a:extLst>
          </p:cNvPr>
          <p:cNvSpPr txBox="1"/>
          <p:nvPr/>
        </p:nvSpPr>
        <p:spPr>
          <a:xfrm>
            <a:off x="7602872" y="6418458"/>
            <a:ext cx="540212" cy="369332"/>
          </a:xfrm>
          <a:prstGeom prst="rect">
            <a:avLst/>
          </a:prstGeom>
          <a:noFill/>
        </p:spPr>
        <p:txBody>
          <a:bodyPr wrap="none" rtlCol="0">
            <a:spAutoFit/>
          </a:bodyPr>
          <a:lstStyle/>
          <a:p>
            <a:r>
              <a:rPr lang="en-US" dirty="0"/>
              <a:t>Age</a:t>
            </a:r>
          </a:p>
        </p:txBody>
      </p:sp>
      <p:pic>
        <p:nvPicPr>
          <p:cNvPr id="114" name="Picture 113">
            <a:extLst>
              <a:ext uri="{FF2B5EF4-FFF2-40B4-BE49-F238E27FC236}">
                <a16:creationId xmlns:a16="http://schemas.microsoft.com/office/drawing/2014/main" id="{AF94FD53-D7D0-4064-A5D8-67A23D0B9E05}"/>
              </a:ext>
            </a:extLst>
          </p:cNvPr>
          <p:cNvPicPr>
            <a:picLocks noChangeAspect="1"/>
          </p:cNvPicPr>
          <p:nvPr/>
        </p:nvPicPr>
        <p:blipFill>
          <a:blip r:embed="rId3"/>
          <a:stretch>
            <a:fillRect/>
          </a:stretch>
        </p:blipFill>
        <p:spPr>
          <a:xfrm>
            <a:off x="735180" y="2574188"/>
            <a:ext cx="3422041" cy="3485648"/>
          </a:xfrm>
          <a:prstGeom prst="rect">
            <a:avLst/>
          </a:prstGeom>
        </p:spPr>
      </p:pic>
      <p:pic>
        <p:nvPicPr>
          <p:cNvPr id="116" name="Picture 115">
            <a:extLst>
              <a:ext uri="{FF2B5EF4-FFF2-40B4-BE49-F238E27FC236}">
                <a16:creationId xmlns:a16="http://schemas.microsoft.com/office/drawing/2014/main" id="{DF69BA43-F252-4DB2-AE59-E5B32757ADC2}"/>
              </a:ext>
            </a:extLst>
          </p:cNvPr>
          <p:cNvPicPr>
            <a:picLocks noChangeAspect="1"/>
          </p:cNvPicPr>
          <p:nvPr/>
        </p:nvPicPr>
        <p:blipFill>
          <a:blip r:embed="rId4"/>
          <a:stretch>
            <a:fillRect/>
          </a:stretch>
        </p:blipFill>
        <p:spPr>
          <a:xfrm>
            <a:off x="5127865" y="1950750"/>
            <a:ext cx="3803674" cy="4247874"/>
          </a:xfrm>
          <a:prstGeom prst="rect">
            <a:avLst/>
          </a:prstGeom>
        </p:spPr>
      </p:pic>
    </p:spTree>
    <p:extLst>
      <p:ext uri="{BB962C8B-B14F-4D97-AF65-F5344CB8AC3E}">
        <p14:creationId xmlns:p14="http://schemas.microsoft.com/office/powerpoint/2010/main" val="1209501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Discovery in Data(base)</a:t>
            </a:r>
          </a:p>
        </p:txBody>
      </p:sp>
      <p:sp>
        <p:nvSpPr>
          <p:cNvPr id="3" name="Content Placeholder 2"/>
          <p:cNvSpPr>
            <a:spLocks noGrp="1"/>
          </p:cNvSpPr>
          <p:nvPr>
            <p:ph idx="1"/>
          </p:nvPr>
        </p:nvSpPr>
        <p:spPr>
          <a:xfrm>
            <a:off x="284163" y="1923884"/>
            <a:ext cx="8574087" cy="2655545"/>
          </a:xfrm>
        </p:spPr>
        <p:txBody>
          <a:bodyPr>
            <a:normAutofit fontScale="77500" lnSpcReduction="20000"/>
          </a:bodyPr>
          <a:lstStyle/>
          <a:p>
            <a:r>
              <a:rPr lang="en-US" dirty="0"/>
              <a:t>Knowledge Discovery in Data(base) </a:t>
            </a:r>
          </a:p>
          <a:p>
            <a:pPr lvl="1"/>
            <a:r>
              <a:rPr lang="en-AU" altLang="ja-JP" dirty="0"/>
              <a:t>Discovering valid, novel, potentially useful, and ultimately understandable </a:t>
            </a:r>
            <a:r>
              <a:rPr lang="en-AU" altLang="ja-JP" b="1" dirty="0"/>
              <a:t>patterns</a:t>
            </a:r>
            <a:r>
              <a:rPr lang="en-AU" altLang="ja-JP" dirty="0"/>
              <a:t> </a:t>
            </a:r>
            <a:r>
              <a:rPr lang="en-AU" altLang="ja-JP" b="1" dirty="0"/>
              <a:t>(knowledge)</a:t>
            </a:r>
            <a:r>
              <a:rPr lang="en-AU" altLang="ja-JP" dirty="0"/>
              <a:t> in existing (historical) data</a:t>
            </a:r>
            <a:endParaRPr lang="en-US" dirty="0"/>
          </a:p>
          <a:p>
            <a:r>
              <a:rPr lang="en-US" dirty="0"/>
              <a:t>Setting the goal of KDD process</a:t>
            </a:r>
          </a:p>
          <a:p>
            <a:pPr lvl="1"/>
            <a:r>
              <a:rPr lang="en-US" dirty="0"/>
              <a:t>i.e. Will </a:t>
            </a:r>
            <a:r>
              <a:rPr lang="en-US" dirty="0" err="1"/>
              <a:t>Wenli</a:t>
            </a:r>
            <a:r>
              <a:rPr lang="ko-KR" altLang="en-US" dirty="0"/>
              <a:t> </a:t>
            </a:r>
            <a:r>
              <a:rPr lang="en-AU" altLang="ko-KR" dirty="0"/>
              <a:t>have</a:t>
            </a:r>
            <a:r>
              <a:rPr lang="ko-KR" altLang="en-US" dirty="0"/>
              <a:t> </a:t>
            </a:r>
            <a:r>
              <a:rPr lang="en-AU" altLang="ko-KR" dirty="0"/>
              <a:t>dinner today?</a:t>
            </a:r>
            <a:endParaRPr lang="en-US" dirty="0"/>
          </a:p>
          <a:p>
            <a:r>
              <a:rPr lang="en-US" dirty="0"/>
              <a:t>Strategic decisions are supported. </a:t>
            </a:r>
          </a:p>
          <a:p>
            <a:pPr lvl="1"/>
            <a:r>
              <a:rPr lang="en-US" dirty="0"/>
              <a:t>i.e. Based on </a:t>
            </a:r>
            <a:r>
              <a:rPr lang="en-US" b="1" dirty="0" err="1"/>
              <a:t>Wenli’s</a:t>
            </a:r>
            <a:r>
              <a:rPr lang="en-US" b="1" dirty="0"/>
              <a:t> eating activity data in last 30 days</a:t>
            </a:r>
            <a:r>
              <a:rPr lang="en-US" dirty="0"/>
              <a:t>, </a:t>
            </a:r>
            <a:r>
              <a:rPr lang="en-US" dirty="0" err="1"/>
              <a:t>Wenli</a:t>
            </a:r>
            <a:r>
              <a:rPr lang="en-US" dirty="0"/>
              <a:t> will skip dinner today</a:t>
            </a:r>
          </a:p>
        </p:txBody>
      </p:sp>
      <p:sp>
        <p:nvSpPr>
          <p:cNvPr id="6" name="Can 5"/>
          <p:cNvSpPr/>
          <p:nvPr/>
        </p:nvSpPr>
        <p:spPr>
          <a:xfrm>
            <a:off x="1081758" y="4728491"/>
            <a:ext cx="1106192" cy="998127"/>
          </a:xfrm>
          <a:prstGeom prst="can">
            <a:avLst/>
          </a:prstGeom>
          <a:ln w="571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p:cNvSpPr txBox="1"/>
          <p:nvPr/>
        </p:nvSpPr>
        <p:spPr>
          <a:xfrm>
            <a:off x="603415" y="5704877"/>
            <a:ext cx="2062884" cy="646331"/>
          </a:xfrm>
          <a:prstGeom prst="rect">
            <a:avLst/>
          </a:prstGeom>
          <a:noFill/>
        </p:spPr>
        <p:txBody>
          <a:bodyPr wrap="none" rtlCol="0">
            <a:spAutoFit/>
          </a:bodyPr>
          <a:lstStyle/>
          <a:p>
            <a:pPr algn="ctr"/>
            <a:r>
              <a:rPr lang="en-AU" b="1" dirty="0">
                <a:solidFill>
                  <a:srgbClr val="008000"/>
                </a:solidFill>
              </a:rPr>
              <a:t>Raw Historical </a:t>
            </a:r>
            <a:r>
              <a:rPr lang="en-US" b="1" dirty="0">
                <a:solidFill>
                  <a:srgbClr val="008000"/>
                </a:solidFill>
              </a:rPr>
              <a:t>Data</a:t>
            </a:r>
            <a:br>
              <a:rPr lang="en-US" b="1" dirty="0">
                <a:solidFill>
                  <a:srgbClr val="008000"/>
                </a:solidFill>
              </a:rPr>
            </a:br>
            <a:r>
              <a:rPr lang="en-US" b="1" dirty="0"/>
              <a:t>(Information)</a:t>
            </a:r>
            <a:endParaRPr lang="en-US" sz="1600" b="1" dirty="0"/>
          </a:p>
        </p:txBody>
      </p:sp>
      <p:grpSp>
        <p:nvGrpSpPr>
          <p:cNvPr id="18" name="Group 17"/>
          <p:cNvGrpSpPr/>
          <p:nvPr/>
        </p:nvGrpSpPr>
        <p:grpSpPr>
          <a:xfrm>
            <a:off x="6442940" y="4579430"/>
            <a:ext cx="1253281" cy="1771778"/>
            <a:chOff x="6199729" y="4927021"/>
            <a:chExt cx="1253281" cy="1771778"/>
          </a:xfrm>
        </p:grpSpPr>
        <p:sp>
          <p:nvSpPr>
            <p:cNvPr id="11" name="5-Point Star 10"/>
            <p:cNvSpPr/>
            <p:nvPr/>
          </p:nvSpPr>
          <p:spPr>
            <a:xfrm>
              <a:off x="6199729" y="4927021"/>
              <a:ext cx="1226288" cy="1147188"/>
            </a:xfrm>
            <a:prstGeom prst="star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199730" y="6052468"/>
              <a:ext cx="1253280" cy="646331"/>
            </a:xfrm>
            <a:prstGeom prst="rect">
              <a:avLst/>
            </a:prstGeom>
            <a:noFill/>
          </p:spPr>
          <p:txBody>
            <a:bodyPr wrap="none" rtlCol="0">
              <a:spAutoFit/>
            </a:bodyPr>
            <a:lstStyle/>
            <a:p>
              <a:pPr algn="ctr"/>
              <a:r>
                <a:rPr lang="en-US" altLang="ko-KR" b="1" dirty="0">
                  <a:solidFill>
                    <a:srgbClr val="5F0EAA"/>
                  </a:solidFill>
                </a:rPr>
                <a:t>Knowledge</a:t>
              </a:r>
              <a:br>
                <a:rPr lang="en-US" altLang="ko-KR" b="1" dirty="0"/>
              </a:br>
              <a:r>
                <a:rPr lang="en-US" altLang="ko-KR" b="1" dirty="0"/>
                <a:t>(Pattern)</a:t>
              </a:r>
              <a:endParaRPr lang="en-US" sz="1600" b="1" dirty="0"/>
            </a:p>
          </p:txBody>
        </p:sp>
      </p:grpSp>
      <p:cxnSp>
        <p:nvCxnSpPr>
          <p:cNvPr id="8" name="Straight Connector 7"/>
          <p:cNvCxnSpPr/>
          <p:nvPr/>
        </p:nvCxnSpPr>
        <p:spPr>
          <a:xfrm>
            <a:off x="8762332" y="-564418"/>
            <a:ext cx="914400"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373812" y="4233135"/>
            <a:ext cx="3784196" cy="128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825125" y="4233135"/>
            <a:ext cx="1937207" cy="12828"/>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854773" y="4245963"/>
            <a:ext cx="2995334" cy="369332"/>
          </a:xfrm>
          <a:prstGeom prst="rect">
            <a:avLst/>
          </a:prstGeom>
          <a:noFill/>
        </p:spPr>
        <p:txBody>
          <a:bodyPr wrap="square" rtlCol="0">
            <a:spAutoFit/>
          </a:bodyPr>
          <a:lstStyle/>
          <a:p>
            <a:r>
              <a:rPr lang="en-AU" dirty="0">
                <a:solidFill>
                  <a:srgbClr val="000000"/>
                </a:solidFill>
              </a:rPr>
              <a:t>Training data </a:t>
            </a:r>
            <a:r>
              <a:rPr lang="en-AU" b="1" dirty="0">
                <a:solidFill>
                  <a:srgbClr val="008000"/>
                </a:solidFill>
              </a:rPr>
              <a:t>(Historical data)</a:t>
            </a:r>
            <a:endParaRPr lang="en-AU" dirty="0"/>
          </a:p>
        </p:txBody>
      </p:sp>
      <p:sp>
        <p:nvSpPr>
          <p:cNvPr id="20" name="TextBox 19"/>
          <p:cNvSpPr txBox="1"/>
          <p:nvPr/>
        </p:nvSpPr>
        <p:spPr>
          <a:xfrm>
            <a:off x="7138886" y="4233135"/>
            <a:ext cx="1833051" cy="646331"/>
          </a:xfrm>
          <a:prstGeom prst="rect">
            <a:avLst/>
          </a:prstGeom>
          <a:noFill/>
        </p:spPr>
        <p:txBody>
          <a:bodyPr wrap="square" rtlCol="0">
            <a:spAutoFit/>
          </a:bodyPr>
          <a:lstStyle/>
          <a:p>
            <a:r>
              <a:rPr lang="en-AU" dirty="0"/>
              <a:t>Prediction by using </a:t>
            </a:r>
            <a:r>
              <a:rPr lang="en-AU" b="1" dirty="0">
                <a:solidFill>
                  <a:schemeClr val="accent6">
                    <a:lumMod val="75000"/>
                  </a:schemeClr>
                </a:solidFill>
              </a:rPr>
              <a:t>knowledge</a:t>
            </a:r>
          </a:p>
        </p:txBody>
      </p:sp>
      <p:sp>
        <p:nvSpPr>
          <p:cNvPr id="21" name="Right Arrow 20"/>
          <p:cNvSpPr/>
          <p:nvPr/>
        </p:nvSpPr>
        <p:spPr>
          <a:xfrm>
            <a:off x="2854773" y="4751714"/>
            <a:ext cx="3187772" cy="97490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AU" b="1" dirty="0"/>
              <a:t>KDD Process</a:t>
            </a:r>
          </a:p>
        </p:txBody>
      </p:sp>
    </p:spTree>
    <p:extLst>
      <p:ext uri="{BB962C8B-B14F-4D97-AF65-F5344CB8AC3E}">
        <p14:creationId xmlns:p14="http://schemas.microsoft.com/office/powerpoint/2010/main" val="648182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Clustering Model</a:t>
            </a:r>
          </a:p>
        </p:txBody>
      </p:sp>
      <p:sp>
        <p:nvSpPr>
          <p:cNvPr id="3" name="Content Placeholder 2"/>
          <p:cNvSpPr>
            <a:spLocks noGrp="1"/>
          </p:cNvSpPr>
          <p:nvPr>
            <p:ph idx="1"/>
          </p:nvPr>
        </p:nvSpPr>
        <p:spPr/>
        <p:txBody>
          <a:bodyPr>
            <a:normAutofit/>
          </a:bodyPr>
          <a:lstStyle/>
          <a:p>
            <a:r>
              <a:rPr lang="en-AU" sz="2800" dirty="0"/>
              <a:t>There are two types of clustering modelling</a:t>
            </a:r>
          </a:p>
          <a:p>
            <a:pPr lvl="1">
              <a:buFont typeface="+mj-lt"/>
              <a:buAutoNum type="arabicPeriod"/>
            </a:pPr>
            <a:r>
              <a:rPr lang="en-AU" sz="2400" dirty="0"/>
              <a:t>Hierarchical Clustering</a:t>
            </a:r>
          </a:p>
          <a:p>
            <a:pPr lvl="1">
              <a:buFont typeface="+mj-lt"/>
              <a:buAutoNum type="arabicPeriod"/>
            </a:pPr>
            <a:r>
              <a:rPr lang="en-AU" sz="2400" dirty="0"/>
              <a:t>K-means Clustering</a:t>
            </a:r>
          </a:p>
        </p:txBody>
      </p:sp>
    </p:spTree>
    <p:extLst>
      <p:ext uri="{BB962C8B-B14F-4D97-AF65-F5344CB8AC3E}">
        <p14:creationId xmlns:p14="http://schemas.microsoft.com/office/powerpoint/2010/main" val="2604281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Content Placeholder 2"/>
          <p:cNvSpPr>
            <a:spLocks noGrp="1"/>
          </p:cNvSpPr>
          <p:nvPr>
            <p:ph idx="1"/>
          </p:nvPr>
        </p:nvSpPr>
        <p:spPr/>
        <p:txBody>
          <a:bodyPr/>
          <a:lstStyle/>
          <a:p>
            <a:r>
              <a:rPr lang="en-US" dirty="0"/>
              <a:t>Building a binary tree of the data that successively merges similar groups of points</a:t>
            </a:r>
          </a:p>
          <a:p>
            <a:pPr lvl="1"/>
            <a:r>
              <a:rPr lang="en-US" sz="1800" dirty="0"/>
              <a:t>Agglomerative: This is a </a:t>
            </a:r>
            <a:r>
              <a:rPr lang="en-US" sz="1800" b="1" dirty="0"/>
              <a:t>"bottom up" </a:t>
            </a:r>
            <a:r>
              <a:rPr lang="en-US" sz="1800" dirty="0"/>
              <a:t>approach: each observation starts in its own cluster, and pairs of clusters are merged as one moves up the hierarchy.</a:t>
            </a:r>
          </a:p>
          <a:p>
            <a:pPr lvl="1"/>
            <a:r>
              <a:rPr lang="en-US" sz="1800" dirty="0"/>
              <a:t>Divisive: This is a </a:t>
            </a:r>
            <a:r>
              <a:rPr lang="en-US" sz="1800" b="1" dirty="0"/>
              <a:t>"top down"</a:t>
            </a:r>
            <a:r>
              <a:rPr lang="en-US" sz="1800" dirty="0"/>
              <a:t> approach: all observations start in one cluster, and splits are performed recursively as one moves down the hierarchy.</a:t>
            </a:r>
          </a:p>
        </p:txBody>
      </p:sp>
      <p:grpSp>
        <p:nvGrpSpPr>
          <p:cNvPr id="5" name="Group 5"/>
          <p:cNvGrpSpPr>
            <a:grpSpLocks/>
          </p:cNvGrpSpPr>
          <p:nvPr/>
        </p:nvGrpSpPr>
        <p:grpSpPr bwMode="auto">
          <a:xfrm>
            <a:off x="898890" y="4493181"/>
            <a:ext cx="2813050" cy="1939926"/>
            <a:chOff x="999" y="847"/>
            <a:chExt cx="1772" cy="1222"/>
          </a:xfrm>
        </p:grpSpPr>
        <p:sp>
          <p:nvSpPr>
            <p:cNvPr id="6" name="AutoShape 6"/>
            <p:cNvSpPr>
              <a:spLocks noChangeArrowheads="1"/>
            </p:cNvSpPr>
            <p:nvPr/>
          </p:nvSpPr>
          <p:spPr bwMode="auto">
            <a:xfrm>
              <a:off x="1436" y="1108"/>
              <a:ext cx="174" cy="175"/>
            </a:xfrm>
            <a:prstGeom prst="star8">
              <a:avLst>
                <a:gd name="adj" fmla="val 38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b="0">
                  <a:latin typeface="Times New Roman" charset="0"/>
                </a:rPr>
                <a:t>b</a:t>
              </a:r>
            </a:p>
          </p:txBody>
        </p:sp>
        <p:sp>
          <p:nvSpPr>
            <p:cNvPr id="7" name="AutoShape 7"/>
            <p:cNvSpPr>
              <a:spLocks noChangeArrowheads="1"/>
            </p:cNvSpPr>
            <p:nvPr/>
          </p:nvSpPr>
          <p:spPr bwMode="auto">
            <a:xfrm>
              <a:off x="1261" y="1545"/>
              <a:ext cx="175" cy="175"/>
            </a:xfrm>
            <a:prstGeom prst="star8">
              <a:avLst>
                <a:gd name="adj" fmla="val 38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b="0">
                  <a:latin typeface="Times New Roman" charset="0"/>
                </a:rPr>
                <a:t>e</a:t>
              </a:r>
            </a:p>
          </p:txBody>
        </p:sp>
        <p:sp>
          <p:nvSpPr>
            <p:cNvPr id="8" name="AutoShape 8"/>
            <p:cNvSpPr>
              <a:spLocks noChangeArrowheads="1"/>
            </p:cNvSpPr>
            <p:nvPr/>
          </p:nvSpPr>
          <p:spPr bwMode="auto">
            <a:xfrm>
              <a:off x="1087" y="1632"/>
              <a:ext cx="174" cy="175"/>
            </a:xfrm>
            <a:prstGeom prst="star8">
              <a:avLst>
                <a:gd name="adj" fmla="val 38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b="0">
                  <a:latin typeface="Times New Roman" charset="0"/>
                </a:rPr>
                <a:t>d</a:t>
              </a:r>
            </a:p>
          </p:txBody>
        </p:sp>
        <p:sp>
          <p:nvSpPr>
            <p:cNvPr id="9" name="AutoShape 9"/>
            <p:cNvSpPr>
              <a:spLocks noChangeArrowheads="1"/>
            </p:cNvSpPr>
            <p:nvPr/>
          </p:nvSpPr>
          <p:spPr bwMode="auto">
            <a:xfrm>
              <a:off x="1523" y="1720"/>
              <a:ext cx="174" cy="174"/>
            </a:xfrm>
            <a:prstGeom prst="star8">
              <a:avLst>
                <a:gd name="adj" fmla="val 38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b="0">
                  <a:latin typeface="Times New Roman" charset="0"/>
                </a:rPr>
                <a:t>f</a:t>
              </a:r>
            </a:p>
          </p:txBody>
        </p:sp>
        <p:sp>
          <p:nvSpPr>
            <p:cNvPr id="10" name="AutoShape 10"/>
            <p:cNvSpPr>
              <a:spLocks noChangeArrowheads="1"/>
            </p:cNvSpPr>
            <p:nvPr/>
          </p:nvSpPr>
          <p:spPr bwMode="auto">
            <a:xfrm>
              <a:off x="999" y="1108"/>
              <a:ext cx="175" cy="175"/>
            </a:xfrm>
            <a:prstGeom prst="star8">
              <a:avLst>
                <a:gd name="adj" fmla="val 38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b="0" dirty="0">
                  <a:latin typeface="Times New Roman" charset="0"/>
                </a:rPr>
                <a:t>a</a:t>
              </a:r>
            </a:p>
          </p:txBody>
        </p:sp>
        <p:sp>
          <p:nvSpPr>
            <p:cNvPr id="11" name="AutoShape 11"/>
            <p:cNvSpPr>
              <a:spLocks noChangeArrowheads="1"/>
            </p:cNvSpPr>
            <p:nvPr/>
          </p:nvSpPr>
          <p:spPr bwMode="auto">
            <a:xfrm>
              <a:off x="1872" y="847"/>
              <a:ext cx="175" cy="174"/>
            </a:xfrm>
            <a:prstGeom prst="star8">
              <a:avLst>
                <a:gd name="adj" fmla="val 38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b="0" dirty="0">
                  <a:latin typeface="Times New Roman" charset="0"/>
                </a:rPr>
                <a:t>c</a:t>
              </a:r>
            </a:p>
          </p:txBody>
        </p:sp>
        <p:sp>
          <p:nvSpPr>
            <p:cNvPr id="12" name="AutoShape 12"/>
            <p:cNvSpPr>
              <a:spLocks noChangeArrowheads="1"/>
            </p:cNvSpPr>
            <p:nvPr/>
          </p:nvSpPr>
          <p:spPr bwMode="auto">
            <a:xfrm>
              <a:off x="2596" y="1458"/>
              <a:ext cx="175" cy="174"/>
            </a:xfrm>
            <a:prstGeom prst="star8">
              <a:avLst>
                <a:gd name="adj" fmla="val 38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b="0">
                  <a:latin typeface="Times New Roman" charset="0"/>
                </a:rPr>
                <a:t>h</a:t>
              </a:r>
            </a:p>
          </p:txBody>
        </p:sp>
        <p:sp>
          <p:nvSpPr>
            <p:cNvPr id="13" name="AutoShape 13"/>
            <p:cNvSpPr>
              <a:spLocks noChangeArrowheads="1"/>
            </p:cNvSpPr>
            <p:nvPr/>
          </p:nvSpPr>
          <p:spPr bwMode="auto">
            <a:xfrm>
              <a:off x="2160" y="1894"/>
              <a:ext cx="175" cy="175"/>
            </a:xfrm>
            <a:prstGeom prst="star8">
              <a:avLst>
                <a:gd name="adj" fmla="val 38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b="0">
                  <a:latin typeface="Times New Roman" charset="0"/>
                </a:rPr>
                <a:t>g</a:t>
              </a:r>
            </a:p>
          </p:txBody>
        </p:sp>
      </p:grpSp>
      <p:sp>
        <p:nvSpPr>
          <p:cNvPr id="14" name="Oval 14"/>
          <p:cNvSpPr>
            <a:spLocks noChangeArrowheads="1"/>
          </p:cNvSpPr>
          <p:nvPr/>
        </p:nvSpPr>
        <p:spPr bwMode="auto">
          <a:xfrm rot="19834018">
            <a:off x="975090" y="5663167"/>
            <a:ext cx="636588" cy="277813"/>
          </a:xfrm>
          <a:prstGeom prst="ellipse">
            <a:avLst/>
          </a:prstGeom>
          <a:noFill/>
          <a:ln w="28575">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5" name="Oval 15"/>
          <p:cNvSpPr>
            <a:spLocks noChangeArrowheads="1"/>
          </p:cNvSpPr>
          <p:nvPr/>
        </p:nvSpPr>
        <p:spPr bwMode="auto">
          <a:xfrm>
            <a:off x="1024303" y="5601255"/>
            <a:ext cx="1017587" cy="671512"/>
          </a:xfrm>
          <a:prstGeom prst="ellipse">
            <a:avLst/>
          </a:prstGeom>
          <a:noFill/>
          <a:ln w="28575">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6" name="Oval 16"/>
          <p:cNvSpPr>
            <a:spLocks noChangeArrowheads="1"/>
          </p:cNvSpPr>
          <p:nvPr/>
        </p:nvSpPr>
        <p:spPr bwMode="auto">
          <a:xfrm>
            <a:off x="884603" y="4769405"/>
            <a:ext cx="969962" cy="554037"/>
          </a:xfrm>
          <a:prstGeom prst="ellipse">
            <a:avLst/>
          </a:prstGeom>
          <a:noFill/>
          <a:ln w="28575">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7" name="Oval 17"/>
          <p:cNvSpPr>
            <a:spLocks noChangeArrowheads="1"/>
          </p:cNvSpPr>
          <p:nvPr/>
        </p:nvSpPr>
        <p:spPr bwMode="auto">
          <a:xfrm>
            <a:off x="746490" y="4631292"/>
            <a:ext cx="1524000" cy="1662113"/>
          </a:xfrm>
          <a:prstGeom prst="ellipse">
            <a:avLst/>
          </a:prstGeom>
          <a:noFill/>
          <a:ln w="28575">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8" name="Oval 18"/>
          <p:cNvSpPr>
            <a:spLocks noChangeArrowheads="1"/>
          </p:cNvSpPr>
          <p:nvPr/>
        </p:nvSpPr>
        <p:spPr bwMode="auto">
          <a:xfrm rot="2669861">
            <a:off x="2961053" y="5323442"/>
            <a:ext cx="554037" cy="1247775"/>
          </a:xfrm>
          <a:prstGeom prst="ellipse">
            <a:avLst/>
          </a:prstGeom>
          <a:noFill/>
          <a:ln w="28575">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19" name="Oval 20"/>
          <p:cNvSpPr>
            <a:spLocks noChangeArrowheads="1"/>
          </p:cNvSpPr>
          <p:nvPr/>
        </p:nvSpPr>
        <p:spPr bwMode="auto">
          <a:xfrm>
            <a:off x="746490" y="4215367"/>
            <a:ext cx="3048000" cy="2355850"/>
          </a:xfrm>
          <a:prstGeom prst="ellipse">
            <a:avLst/>
          </a:prstGeom>
          <a:noFill/>
          <a:ln w="28575">
            <a:solidFill>
              <a:schemeClr val="tx1"/>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grpSp>
        <p:nvGrpSpPr>
          <p:cNvPr id="20" name="Group 21"/>
          <p:cNvGrpSpPr>
            <a:grpSpLocks/>
          </p:cNvGrpSpPr>
          <p:nvPr/>
        </p:nvGrpSpPr>
        <p:grpSpPr bwMode="auto">
          <a:xfrm>
            <a:off x="4967085" y="4291567"/>
            <a:ext cx="3810000" cy="1981200"/>
            <a:chOff x="3072" y="768"/>
            <a:chExt cx="2400" cy="1248"/>
          </a:xfrm>
        </p:grpSpPr>
        <p:sp>
          <p:nvSpPr>
            <p:cNvPr id="21" name="Freeform 22"/>
            <p:cNvSpPr>
              <a:spLocks/>
            </p:cNvSpPr>
            <p:nvPr/>
          </p:nvSpPr>
          <p:spPr bwMode="auto">
            <a:xfrm>
              <a:off x="3312" y="1104"/>
              <a:ext cx="960" cy="480"/>
            </a:xfrm>
            <a:custGeom>
              <a:avLst/>
              <a:gdLst>
                <a:gd name="T0" fmla="*/ 0 w 720"/>
                <a:gd name="T1" fmla="*/ 480 h 480"/>
                <a:gd name="T2" fmla="*/ 0 w 720"/>
                <a:gd name="T3" fmla="*/ 0 h 480"/>
                <a:gd name="T4" fmla="*/ 720 w 720"/>
                <a:gd name="T5" fmla="*/ 0 h 480"/>
                <a:gd name="T6" fmla="*/ 720 w 720"/>
                <a:gd name="T7" fmla="*/ 288 h 480"/>
              </a:gdLst>
              <a:ahLst/>
              <a:cxnLst>
                <a:cxn ang="0">
                  <a:pos x="T0" y="T1"/>
                </a:cxn>
                <a:cxn ang="0">
                  <a:pos x="T2" y="T3"/>
                </a:cxn>
                <a:cxn ang="0">
                  <a:pos x="T4" y="T5"/>
                </a:cxn>
                <a:cxn ang="0">
                  <a:pos x="T6" y="T7"/>
                </a:cxn>
              </a:cxnLst>
              <a:rect l="0" t="0" r="r" b="b"/>
              <a:pathLst>
                <a:path w="720" h="480">
                  <a:moveTo>
                    <a:pt x="0" y="480"/>
                  </a:moveTo>
                  <a:lnTo>
                    <a:pt x="0" y="0"/>
                  </a:lnTo>
                  <a:lnTo>
                    <a:pt x="720" y="0"/>
                  </a:lnTo>
                  <a:lnTo>
                    <a:pt x="720" y="288"/>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AU"/>
            </a:p>
          </p:txBody>
        </p:sp>
        <p:sp>
          <p:nvSpPr>
            <p:cNvPr id="22" name="Freeform 23"/>
            <p:cNvSpPr>
              <a:spLocks/>
            </p:cNvSpPr>
            <p:nvPr/>
          </p:nvSpPr>
          <p:spPr bwMode="auto">
            <a:xfrm>
              <a:off x="3168" y="1584"/>
              <a:ext cx="288" cy="192"/>
            </a:xfrm>
            <a:custGeom>
              <a:avLst/>
              <a:gdLst>
                <a:gd name="T0" fmla="*/ 0 w 1104"/>
                <a:gd name="T1" fmla="*/ 576 h 576"/>
                <a:gd name="T2" fmla="*/ 0 w 1104"/>
                <a:gd name="T3" fmla="*/ 0 h 576"/>
                <a:gd name="T4" fmla="*/ 1104 w 1104"/>
                <a:gd name="T5" fmla="*/ 0 h 576"/>
                <a:gd name="T6" fmla="*/ 1104 w 1104"/>
                <a:gd name="T7" fmla="*/ 576 h 576"/>
              </a:gdLst>
              <a:ahLst/>
              <a:cxnLst>
                <a:cxn ang="0">
                  <a:pos x="T0" y="T1"/>
                </a:cxn>
                <a:cxn ang="0">
                  <a:pos x="T2" y="T3"/>
                </a:cxn>
                <a:cxn ang="0">
                  <a:pos x="T4" y="T5"/>
                </a:cxn>
                <a:cxn ang="0">
                  <a:pos x="T6" y="T7"/>
                </a:cxn>
              </a:cxnLst>
              <a:rect l="0" t="0" r="r" b="b"/>
              <a:pathLst>
                <a:path w="1104" h="576">
                  <a:moveTo>
                    <a:pt x="0" y="576"/>
                  </a:moveTo>
                  <a:lnTo>
                    <a:pt x="0" y="0"/>
                  </a:lnTo>
                  <a:lnTo>
                    <a:pt x="1104" y="0"/>
                  </a:lnTo>
                  <a:lnTo>
                    <a:pt x="110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AU"/>
            </a:p>
          </p:txBody>
        </p:sp>
        <p:sp>
          <p:nvSpPr>
            <p:cNvPr id="23" name="Text Box 24"/>
            <p:cNvSpPr txBox="1">
              <a:spLocks noChangeArrowheads="1"/>
            </p:cNvSpPr>
            <p:nvPr/>
          </p:nvSpPr>
          <p:spPr bwMode="auto">
            <a:xfrm>
              <a:off x="3072" y="1728"/>
              <a:ext cx="20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b="0">
                  <a:latin typeface="Times New Roman" charset="0"/>
                </a:rPr>
                <a:t>a</a:t>
              </a:r>
            </a:p>
          </p:txBody>
        </p:sp>
        <p:sp>
          <p:nvSpPr>
            <p:cNvPr id="24" name="Text Box 25"/>
            <p:cNvSpPr txBox="1">
              <a:spLocks noChangeArrowheads="1"/>
            </p:cNvSpPr>
            <p:nvPr/>
          </p:nvSpPr>
          <p:spPr bwMode="auto">
            <a:xfrm>
              <a:off x="3370" y="1728"/>
              <a:ext cx="21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b="0">
                  <a:latin typeface="Times New Roman" charset="0"/>
                </a:rPr>
                <a:t>b</a:t>
              </a:r>
            </a:p>
          </p:txBody>
        </p:sp>
        <p:sp>
          <p:nvSpPr>
            <p:cNvPr id="25" name="Freeform 26"/>
            <p:cNvSpPr>
              <a:spLocks/>
            </p:cNvSpPr>
            <p:nvPr/>
          </p:nvSpPr>
          <p:spPr bwMode="auto">
            <a:xfrm>
              <a:off x="3878" y="1584"/>
              <a:ext cx="288" cy="192"/>
            </a:xfrm>
            <a:custGeom>
              <a:avLst/>
              <a:gdLst>
                <a:gd name="T0" fmla="*/ 0 w 1104"/>
                <a:gd name="T1" fmla="*/ 576 h 576"/>
                <a:gd name="T2" fmla="*/ 0 w 1104"/>
                <a:gd name="T3" fmla="*/ 0 h 576"/>
                <a:gd name="T4" fmla="*/ 1104 w 1104"/>
                <a:gd name="T5" fmla="*/ 0 h 576"/>
                <a:gd name="T6" fmla="*/ 1104 w 1104"/>
                <a:gd name="T7" fmla="*/ 576 h 576"/>
              </a:gdLst>
              <a:ahLst/>
              <a:cxnLst>
                <a:cxn ang="0">
                  <a:pos x="T0" y="T1"/>
                </a:cxn>
                <a:cxn ang="0">
                  <a:pos x="T2" y="T3"/>
                </a:cxn>
                <a:cxn ang="0">
                  <a:pos x="T4" y="T5"/>
                </a:cxn>
                <a:cxn ang="0">
                  <a:pos x="T6" y="T7"/>
                </a:cxn>
              </a:cxnLst>
              <a:rect l="0" t="0" r="r" b="b"/>
              <a:pathLst>
                <a:path w="1104" h="576">
                  <a:moveTo>
                    <a:pt x="0" y="576"/>
                  </a:moveTo>
                  <a:lnTo>
                    <a:pt x="0" y="0"/>
                  </a:lnTo>
                  <a:lnTo>
                    <a:pt x="1104" y="0"/>
                  </a:lnTo>
                  <a:lnTo>
                    <a:pt x="110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AU"/>
            </a:p>
          </p:txBody>
        </p:sp>
        <p:sp>
          <p:nvSpPr>
            <p:cNvPr id="26" name="Text Box 27"/>
            <p:cNvSpPr txBox="1">
              <a:spLocks noChangeArrowheads="1"/>
            </p:cNvSpPr>
            <p:nvPr/>
          </p:nvSpPr>
          <p:spPr bwMode="auto">
            <a:xfrm>
              <a:off x="3782" y="1728"/>
              <a:ext cx="21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b="0">
                  <a:latin typeface="Times New Roman" charset="0"/>
                </a:rPr>
                <a:t>d</a:t>
              </a:r>
            </a:p>
          </p:txBody>
        </p:sp>
        <p:sp>
          <p:nvSpPr>
            <p:cNvPr id="27" name="Text Box 28"/>
            <p:cNvSpPr txBox="1">
              <a:spLocks noChangeArrowheads="1"/>
            </p:cNvSpPr>
            <p:nvPr/>
          </p:nvSpPr>
          <p:spPr bwMode="auto">
            <a:xfrm>
              <a:off x="4080" y="1728"/>
              <a:ext cx="20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b="0">
                  <a:latin typeface="Times New Roman" charset="0"/>
                </a:rPr>
                <a:t>e</a:t>
              </a:r>
            </a:p>
          </p:txBody>
        </p:sp>
        <p:sp>
          <p:nvSpPr>
            <p:cNvPr id="28" name="Text Box 29"/>
            <p:cNvSpPr txBox="1">
              <a:spLocks noChangeArrowheads="1"/>
            </p:cNvSpPr>
            <p:nvPr/>
          </p:nvSpPr>
          <p:spPr bwMode="auto">
            <a:xfrm>
              <a:off x="4368" y="1728"/>
              <a:ext cx="18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b="0">
                  <a:latin typeface="Times New Roman" charset="0"/>
                </a:rPr>
                <a:t>f</a:t>
              </a:r>
            </a:p>
          </p:txBody>
        </p:sp>
        <p:sp>
          <p:nvSpPr>
            <p:cNvPr id="29" name="Freeform 30"/>
            <p:cNvSpPr>
              <a:spLocks/>
            </p:cNvSpPr>
            <p:nvPr/>
          </p:nvSpPr>
          <p:spPr bwMode="auto">
            <a:xfrm>
              <a:off x="4032" y="1392"/>
              <a:ext cx="480" cy="384"/>
            </a:xfrm>
            <a:custGeom>
              <a:avLst/>
              <a:gdLst>
                <a:gd name="T0" fmla="*/ 0 w 438"/>
                <a:gd name="T1" fmla="*/ 188 h 384"/>
                <a:gd name="T2" fmla="*/ 0 w 438"/>
                <a:gd name="T3" fmla="*/ 0 h 384"/>
                <a:gd name="T4" fmla="*/ 438 w 438"/>
                <a:gd name="T5" fmla="*/ 0 h 384"/>
                <a:gd name="T6" fmla="*/ 438 w 438"/>
                <a:gd name="T7" fmla="*/ 384 h 384"/>
              </a:gdLst>
              <a:ahLst/>
              <a:cxnLst>
                <a:cxn ang="0">
                  <a:pos x="T0" y="T1"/>
                </a:cxn>
                <a:cxn ang="0">
                  <a:pos x="T2" y="T3"/>
                </a:cxn>
                <a:cxn ang="0">
                  <a:pos x="T4" y="T5"/>
                </a:cxn>
                <a:cxn ang="0">
                  <a:pos x="T6" y="T7"/>
                </a:cxn>
              </a:cxnLst>
              <a:rect l="0" t="0" r="r" b="b"/>
              <a:pathLst>
                <a:path w="438" h="384">
                  <a:moveTo>
                    <a:pt x="0" y="188"/>
                  </a:moveTo>
                  <a:lnTo>
                    <a:pt x="0" y="0"/>
                  </a:lnTo>
                  <a:lnTo>
                    <a:pt x="438" y="0"/>
                  </a:lnTo>
                  <a:lnTo>
                    <a:pt x="438" y="384"/>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AU"/>
            </a:p>
          </p:txBody>
        </p:sp>
        <p:sp>
          <p:nvSpPr>
            <p:cNvPr id="30" name="Freeform 31"/>
            <p:cNvSpPr>
              <a:spLocks/>
            </p:cNvSpPr>
            <p:nvPr/>
          </p:nvSpPr>
          <p:spPr bwMode="auto">
            <a:xfrm>
              <a:off x="5058" y="1584"/>
              <a:ext cx="288" cy="192"/>
            </a:xfrm>
            <a:custGeom>
              <a:avLst/>
              <a:gdLst>
                <a:gd name="T0" fmla="*/ 0 w 1104"/>
                <a:gd name="T1" fmla="*/ 576 h 576"/>
                <a:gd name="T2" fmla="*/ 0 w 1104"/>
                <a:gd name="T3" fmla="*/ 0 h 576"/>
                <a:gd name="T4" fmla="*/ 1104 w 1104"/>
                <a:gd name="T5" fmla="*/ 0 h 576"/>
                <a:gd name="T6" fmla="*/ 1104 w 1104"/>
                <a:gd name="T7" fmla="*/ 576 h 576"/>
              </a:gdLst>
              <a:ahLst/>
              <a:cxnLst>
                <a:cxn ang="0">
                  <a:pos x="T0" y="T1"/>
                </a:cxn>
                <a:cxn ang="0">
                  <a:pos x="T2" y="T3"/>
                </a:cxn>
                <a:cxn ang="0">
                  <a:pos x="T4" y="T5"/>
                </a:cxn>
                <a:cxn ang="0">
                  <a:pos x="T6" y="T7"/>
                </a:cxn>
              </a:cxnLst>
              <a:rect l="0" t="0" r="r" b="b"/>
              <a:pathLst>
                <a:path w="1104" h="576">
                  <a:moveTo>
                    <a:pt x="0" y="576"/>
                  </a:moveTo>
                  <a:lnTo>
                    <a:pt x="0" y="0"/>
                  </a:lnTo>
                  <a:lnTo>
                    <a:pt x="1104" y="0"/>
                  </a:lnTo>
                  <a:lnTo>
                    <a:pt x="1104" y="576"/>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AU"/>
            </a:p>
          </p:txBody>
        </p:sp>
        <p:sp>
          <p:nvSpPr>
            <p:cNvPr id="31" name="Text Box 32"/>
            <p:cNvSpPr txBox="1">
              <a:spLocks noChangeArrowheads="1"/>
            </p:cNvSpPr>
            <p:nvPr/>
          </p:nvSpPr>
          <p:spPr bwMode="auto">
            <a:xfrm>
              <a:off x="4962" y="1728"/>
              <a:ext cx="21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b="0">
                  <a:latin typeface="Times New Roman" charset="0"/>
                </a:rPr>
                <a:t>g</a:t>
              </a:r>
            </a:p>
          </p:txBody>
        </p:sp>
        <p:sp>
          <p:nvSpPr>
            <p:cNvPr id="32" name="Text Box 33"/>
            <p:cNvSpPr txBox="1">
              <a:spLocks noChangeArrowheads="1"/>
            </p:cNvSpPr>
            <p:nvPr/>
          </p:nvSpPr>
          <p:spPr bwMode="auto">
            <a:xfrm>
              <a:off x="5260" y="1728"/>
              <a:ext cx="21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b="0">
                  <a:latin typeface="Times New Roman" charset="0"/>
                </a:rPr>
                <a:t>h</a:t>
              </a:r>
            </a:p>
          </p:txBody>
        </p:sp>
        <p:sp>
          <p:nvSpPr>
            <p:cNvPr id="33" name="Text Box 34"/>
            <p:cNvSpPr txBox="1">
              <a:spLocks noChangeArrowheads="1"/>
            </p:cNvSpPr>
            <p:nvPr/>
          </p:nvSpPr>
          <p:spPr bwMode="auto">
            <a:xfrm>
              <a:off x="4704" y="1728"/>
              <a:ext cx="20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b="0">
                  <a:latin typeface="Times New Roman" charset="0"/>
                </a:rPr>
                <a:t>c</a:t>
              </a:r>
            </a:p>
          </p:txBody>
        </p:sp>
        <p:sp>
          <p:nvSpPr>
            <p:cNvPr id="34" name="Freeform 35"/>
            <p:cNvSpPr>
              <a:spLocks/>
            </p:cNvSpPr>
            <p:nvPr/>
          </p:nvSpPr>
          <p:spPr bwMode="auto">
            <a:xfrm>
              <a:off x="3792" y="912"/>
              <a:ext cx="1008" cy="912"/>
            </a:xfrm>
            <a:custGeom>
              <a:avLst/>
              <a:gdLst>
                <a:gd name="T0" fmla="*/ 0 w 1056"/>
                <a:gd name="T1" fmla="*/ 192 h 912"/>
                <a:gd name="T2" fmla="*/ 0 w 1056"/>
                <a:gd name="T3" fmla="*/ 0 h 912"/>
                <a:gd name="T4" fmla="*/ 1056 w 1056"/>
                <a:gd name="T5" fmla="*/ 0 h 912"/>
                <a:gd name="T6" fmla="*/ 1056 w 1056"/>
                <a:gd name="T7" fmla="*/ 912 h 912"/>
              </a:gdLst>
              <a:ahLst/>
              <a:cxnLst>
                <a:cxn ang="0">
                  <a:pos x="T0" y="T1"/>
                </a:cxn>
                <a:cxn ang="0">
                  <a:pos x="T2" y="T3"/>
                </a:cxn>
                <a:cxn ang="0">
                  <a:pos x="T4" y="T5"/>
                </a:cxn>
                <a:cxn ang="0">
                  <a:pos x="T6" y="T7"/>
                </a:cxn>
              </a:cxnLst>
              <a:rect l="0" t="0" r="r" b="b"/>
              <a:pathLst>
                <a:path w="1056" h="912">
                  <a:moveTo>
                    <a:pt x="0" y="192"/>
                  </a:moveTo>
                  <a:lnTo>
                    <a:pt x="0" y="0"/>
                  </a:lnTo>
                  <a:lnTo>
                    <a:pt x="1056" y="0"/>
                  </a:lnTo>
                  <a:lnTo>
                    <a:pt x="1056" y="912"/>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AU"/>
            </a:p>
          </p:txBody>
        </p:sp>
        <p:sp>
          <p:nvSpPr>
            <p:cNvPr id="35" name="Freeform 36"/>
            <p:cNvSpPr>
              <a:spLocks/>
            </p:cNvSpPr>
            <p:nvPr/>
          </p:nvSpPr>
          <p:spPr bwMode="auto">
            <a:xfrm>
              <a:off x="4224" y="768"/>
              <a:ext cx="960" cy="816"/>
            </a:xfrm>
            <a:custGeom>
              <a:avLst/>
              <a:gdLst>
                <a:gd name="T0" fmla="*/ 960 w 960"/>
                <a:gd name="T1" fmla="*/ 816 h 816"/>
                <a:gd name="T2" fmla="*/ 960 w 960"/>
                <a:gd name="T3" fmla="*/ 0 h 816"/>
                <a:gd name="T4" fmla="*/ 0 w 960"/>
                <a:gd name="T5" fmla="*/ 0 h 816"/>
                <a:gd name="T6" fmla="*/ 0 w 960"/>
                <a:gd name="T7" fmla="*/ 144 h 816"/>
              </a:gdLst>
              <a:ahLst/>
              <a:cxnLst>
                <a:cxn ang="0">
                  <a:pos x="T0" y="T1"/>
                </a:cxn>
                <a:cxn ang="0">
                  <a:pos x="T2" y="T3"/>
                </a:cxn>
                <a:cxn ang="0">
                  <a:pos x="T4" y="T5"/>
                </a:cxn>
                <a:cxn ang="0">
                  <a:pos x="T6" y="T7"/>
                </a:cxn>
              </a:cxnLst>
              <a:rect l="0" t="0" r="r" b="b"/>
              <a:pathLst>
                <a:path w="960" h="816">
                  <a:moveTo>
                    <a:pt x="960" y="816"/>
                  </a:moveTo>
                  <a:lnTo>
                    <a:pt x="960" y="0"/>
                  </a:lnTo>
                  <a:lnTo>
                    <a:pt x="0" y="0"/>
                  </a:lnTo>
                  <a:lnTo>
                    <a:pt x="0" y="144"/>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AU"/>
            </a:p>
          </p:txBody>
        </p:sp>
      </p:grpSp>
      <p:grpSp>
        <p:nvGrpSpPr>
          <p:cNvPr id="36" name="Group 41"/>
          <p:cNvGrpSpPr>
            <a:grpSpLocks/>
          </p:cNvGrpSpPr>
          <p:nvPr/>
        </p:nvGrpSpPr>
        <p:grpSpPr bwMode="auto">
          <a:xfrm>
            <a:off x="4749598" y="5039280"/>
            <a:ext cx="4122737" cy="1304925"/>
            <a:chOff x="3127" y="3063"/>
            <a:chExt cx="2597" cy="822"/>
          </a:xfrm>
        </p:grpSpPr>
        <p:sp>
          <p:nvSpPr>
            <p:cNvPr id="37" name="Line 42"/>
            <p:cNvSpPr>
              <a:spLocks noChangeShapeType="1"/>
            </p:cNvSpPr>
            <p:nvPr/>
          </p:nvSpPr>
          <p:spPr bwMode="auto">
            <a:xfrm>
              <a:off x="3191" y="3063"/>
              <a:ext cx="245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AU"/>
            </a:p>
          </p:txBody>
        </p:sp>
        <p:sp>
          <p:nvSpPr>
            <p:cNvPr id="38" name="Oval 43"/>
            <p:cNvSpPr>
              <a:spLocks noChangeArrowheads="1"/>
            </p:cNvSpPr>
            <p:nvPr/>
          </p:nvSpPr>
          <p:spPr bwMode="auto">
            <a:xfrm>
              <a:off x="3127" y="3565"/>
              <a:ext cx="768" cy="320"/>
            </a:xfrm>
            <a:prstGeom prst="ellipse">
              <a:avLst/>
            </a:prstGeom>
            <a:no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39" name="Oval 44"/>
            <p:cNvSpPr>
              <a:spLocks noChangeArrowheads="1"/>
            </p:cNvSpPr>
            <p:nvPr/>
          </p:nvSpPr>
          <p:spPr bwMode="auto">
            <a:xfrm>
              <a:off x="3943" y="3565"/>
              <a:ext cx="859" cy="320"/>
            </a:xfrm>
            <a:prstGeom prst="ellipse">
              <a:avLst/>
            </a:prstGeom>
            <a:no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sp>
          <p:nvSpPr>
            <p:cNvPr id="40" name="Oval 45"/>
            <p:cNvSpPr>
              <a:spLocks noChangeArrowheads="1"/>
            </p:cNvSpPr>
            <p:nvPr/>
          </p:nvSpPr>
          <p:spPr bwMode="auto">
            <a:xfrm>
              <a:off x="4865" y="3565"/>
              <a:ext cx="859" cy="320"/>
            </a:xfrm>
            <a:prstGeom prst="ellipse">
              <a:avLst/>
            </a:prstGeom>
            <a:no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AU"/>
            </a:p>
          </p:txBody>
        </p:sp>
      </p:grpSp>
    </p:spTree>
    <p:extLst>
      <p:ext uri="{BB962C8B-B14F-4D97-AF65-F5344CB8AC3E}">
        <p14:creationId xmlns:p14="http://schemas.microsoft.com/office/powerpoint/2010/main" val="174924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grpSp>
        <p:nvGrpSpPr>
          <p:cNvPr id="3" name="Group 2"/>
          <p:cNvGrpSpPr/>
          <p:nvPr/>
        </p:nvGrpSpPr>
        <p:grpSpPr>
          <a:xfrm>
            <a:off x="629270" y="2440540"/>
            <a:ext cx="3700921" cy="2469683"/>
            <a:chOff x="1859933" y="2404349"/>
            <a:chExt cx="3913655" cy="2997356"/>
          </a:xfrm>
        </p:grpSpPr>
        <p:cxnSp>
          <p:nvCxnSpPr>
            <p:cNvPr id="5" name="Straight Arrow Connector 4"/>
            <p:cNvCxnSpPr/>
            <p:nvPr/>
          </p:nvCxnSpPr>
          <p:spPr>
            <a:xfrm flipH="1">
              <a:off x="2193744" y="2450634"/>
              <a:ext cx="9176" cy="2585193"/>
            </a:xfrm>
            <a:prstGeom prst="straightConnector1">
              <a:avLst/>
            </a:prstGeom>
            <a:ln>
              <a:headEnd type="arrow"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flipH="1">
              <a:off x="2193746" y="5035827"/>
              <a:ext cx="3579842" cy="1"/>
            </a:xfrm>
            <a:prstGeom prst="straightConnector1">
              <a:avLst/>
            </a:prstGeom>
            <a:ln>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15" name="Oval 14"/>
            <p:cNvSpPr/>
            <p:nvPr/>
          </p:nvSpPr>
          <p:spPr>
            <a:xfrm>
              <a:off x="2573934" y="2864278"/>
              <a:ext cx="201199" cy="2123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 name="Oval 15"/>
            <p:cNvSpPr/>
            <p:nvPr/>
          </p:nvSpPr>
          <p:spPr>
            <a:xfrm>
              <a:off x="2573933" y="3533003"/>
              <a:ext cx="201199" cy="2123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7" name="Oval 16"/>
            <p:cNvSpPr/>
            <p:nvPr/>
          </p:nvSpPr>
          <p:spPr>
            <a:xfrm>
              <a:off x="2573933" y="4340560"/>
              <a:ext cx="201199" cy="2123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 name="Oval 17"/>
            <p:cNvSpPr/>
            <p:nvPr/>
          </p:nvSpPr>
          <p:spPr>
            <a:xfrm>
              <a:off x="4390128" y="4351508"/>
              <a:ext cx="201199" cy="2123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0" name="TextBox 19"/>
            <p:cNvSpPr txBox="1"/>
            <p:nvPr/>
          </p:nvSpPr>
          <p:spPr>
            <a:xfrm>
              <a:off x="3693915" y="5009492"/>
              <a:ext cx="1862219" cy="392213"/>
            </a:xfrm>
            <a:prstGeom prst="rect">
              <a:avLst/>
            </a:prstGeom>
            <a:noFill/>
          </p:spPr>
          <p:txBody>
            <a:bodyPr wrap="none" rtlCol="0">
              <a:spAutoFit/>
            </a:bodyPr>
            <a:lstStyle/>
            <a:p>
              <a:r>
                <a:rPr lang="en-US" sz="1500"/>
                <a:t>Action Movie Rating</a:t>
              </a:r>
              <a:endParaRPr lang="en-US" sz="1500" dirty="0"/>
            </a:p>
          </p:txBody>
        </p:sp>
        <p:sp>
          <p:nvSpPr>
            <p:cNvPr id="21" name="TextBox 20"/>
            <p:cNvSpPr txBox="1"/>
            <p:nvPr/>
          </p:nvSpPr>
          <p:spPr>
            <a:xfrm rot="16200000">
              <a:off x="820741" y="3443541"/>
              <a:ext cx="2420126" cy="341741"/>
            </a:xfrm>
            <a:prstGeom prst="rect">
              <a:avLst/>
            </a:prstGeom>
            <a:noFill/>
          </p:spPr>
          <p:txBody>
            <a:bodyPr wrap="none" rtlCol="0">
              <a:spAutoFit/>
            </a:bodyPr>
            <a:lstStyle/>
            <a:p>
              <a:r>
                <a:rPr lang="en-US" sz="1500"/>
                <a:t>Romantic Movie Rating</a:t>
              </a:r>
              <a:endParaRPr lang="en-US" sz="1500" dirty="0"/>
            </a:p>
          </p:txBody>
        </p:sp>
        <p:sp>
          <p:nvSpPr>
            <p:cNvPr id="22" name="TextBox 21"/>
            <p:cNvSpPr txBox="1"/>
            <p:nvPr/>
          </p:nvSpPr>
          <p:spPr>
            <a:xfrm>
              <a:off x="2743523" y="2817909"/>
              <a:ext cx="994441" cy="336183"/>
            </a:xfrm>
            <a:prstGeom prst="rect">
              <a:avLst/>
            </a:prstGeom>
            <a:noFill/>
          </p:spPr>
          <p:txBody>
            <a:bodyPr wrap="none" rtlCol="0">
              <a:spAutoFit/>
            </a:bodyPr>
            <a:lstStyle/>
            <a:p>
              <a:r>
                <a:rPr lang="en-US" sz="1200" dirty="0"/>
                <a:t>Bradley(1,6)</a:t>
              </a:r>
            </a:p>
          </p:txBody>
        </p:sp>
        <p:sp>
          <p:nvSpPr>
            <p:cNvPr id="23" name="TextBox 22"/>
            <p:cNvSpPr txBox="1"/>
            <p:nvPr/>
          </p:nvSpPr>
          <p:spPr>
            <a:xfrm>
              <a:off x="2751089" y="3488530"/>
              <a:ext cx="820044" cy="336183"/>
            </a:xfrm>
            <a:prstGeom prst="rect">
              <a:avLst/>
            </a:prstGeom>
            <a:noFill/>
          </p:spPr>
          <p:txBody>
            <a:bodyPr wrap="none" rtlCol="0">
              <a:spAutoFit/>
            </a:bodyPr>
            <a:lstStyle/>
            <a:p>
              <a:r>
                <a:rPr lang="en-US" sz="1200" dirty="0"/>
                <a:t>Alex (1,4)</a:t>
              </a:r>
            </a:p>
          </p:txBody>
        </p:sp>
        <p:sp>
          <p:nvSpPr>
            <p:cNvPr id="24" name="TextBox 23"/>
            <p:cNvSpPr txBox="1"/>
            <p:nvPr/>
          </p:nvSpPr>
          <p:spPr>
            <a:xfrm>
              <a:off x="2751091" y="4295171"/>
              <a:ext cx="1053431" cy="336183"/>
            </a:xfrm>
            <a:prstGeom prst="rect">
              <a:avLst/>
            </a:prstGeom>
            <a:noFill/>
          </p:spPr>
          <p:txBody>
            <a:bodyPr wrap="none" rtlCol="0">
              <a:spAutoFit/>
            </a:bodyPr>
            <a:lstStyle/>
            <a:p>
              <a:r>
                <a:rPr lang="en-US" sz="1200" dirty="0"/>
                <a:t>Andrew (1,1)</a:t>
              </a:r>
            </a:p>
          </p:txBody>
        </p:sp>
        <p:sp>
          <p:nvSpPr>
            <p:cNvPr id="25" name="TextBox 24"/>
            <p:cNvSpPr txBox="1"/>
            <p:nvPr/>
          </p:nvSpPr>
          <p:spPr>
            <a:xfrm>
              <a:off x="4591327" y="4295171"/>
              <a:ext cx="1008002" cy="336183"/>
            </a:xfrm>
            <a:prstGeom prst="rect">
              <a:avLst/>
            </a:prstGeom>
            <a:noFill/>
          </p:spPr>
          <p:txBody>
            <a:bodyPr wrap="none" rtlCol="0">
              <a:spAutoFit/>
            </a:bodyPr>
            <a:lstStyle/>
            <a:p>
              <a:r>
                <a:rPr lang="en-US" sz="1200" dirty="0"/>
                <a:t>Theron (5,1)</a:t>
              </a:r>
            </a:p>
          </p:txBody>
        </p:sp>
      </p:grpSp>
      <p:graphicFrame>
        <p:nvGraphicFramePr>
          <p:cNvPr id="26" name="Table 25"/>
          <p:cNvGraphicFramePr>
            <a:graphicFrameLocks noGrp="1"/>
          </p:cNvGraphicFramePr>
          <p:nvPr/>
        </p:nvGraphicFramePr>
        <p:xfrm>
          <a:off x="4856620" y="2683731"/>
          <a:ext cx="2832655" cy="2080500"/>
        </p:xfrm>
        <a:graphic>
          <a:graphicData uri="http://schemas.openxmlformats.org/drawingml/2006/table">
            <a:tbl>
              <a:tblPr firstRow="1" bandRow="1">
                <a:tableStyleId>{5940675A-B579-460E-94D1-54222C63F5DA}</a:tableStyleId>
              </a:tblPr>
              <a:tblGrid>
                <a:gridCol w="566531">
                  <a:extLst>
                    <a:ext uri="{9D8B030D-6E8A-4147-A177-3AD203B41FA5}">
                      <a16:colId xmlns:a16="http://schemas.microsoft.com/office/drawing/2014/main" val="20000"/>
                    </a:ext>
                  </a:extLst>
                </a:gridCol>
                <a:gridCol w="566531">
                  <a:extLst>
                    <a:ext uri="{9D8B030D-6E8A-4147-A177-3AD203B41FA5}">
                      <a16:colId xmlns:a16="http://schemas.microsoft.com/office/drawing/2014/main" val="20001"/>
                    </a:ext>
                  </a:extLst>
                </a:gridCol>
                <a:gridCol w="566531">
                  <a:extLst>
                    <a:ext uri="{9D8B030D-6E8A-4147-A177-3AD203B41FA5}">
                      <a16:colId xmlns:a16="http://schemas.microsoft.com/office/drawing/2014/main" val="20002"/>
                    </a:ext>
                  </a:extLst>
                </a:gridCol>
                <a:gridCol w="566531">
                  <a:extLst>
                    <a:ext uri="{9D8B030D-6E8A-4147-A177-3AD203B41FA5}">
                      <a16:colId xmlns:a16="http://schemas.microsoft.com/office/drawing/2014/main" val="20003"/>
                    </a:ext>
                  </a:extLst>
                </a:gridCol>
                <a:gridCol w="566531">
                  <a:extLst>
                    <a:ext uri="{9D8B030D-6E8A-4147-A177-3AD203B41FA5}">
                      <a16:colId xmlns:a16="http://schemas.microsoft.com/office/drawing/2014/main" val="20004"/>
                    </a:ext>
                  </a:extLst>
                </a:gridCol>
              </a:tblGrid>
              <a:tr h="416100">
                <a:tc>
                  <a:txBody>
                    <a:bodyPr/>
                    <a:lstStyle/>
                    <a:p>
                      <a:pPr algn="ctr"/>
                      <a:endParaRPr lang="en-US" sz="1400" dirty="0"/>
                    </a:p>
                  </a:txBody>
                  <a:tcPr marL="68580" marR="68580" marT="34290" marB="34290" anchor="ctr"/>
                </a:tc>
                <a:tc>
                  <a:txBody>
                    <a:bodyPr/>
                    <a:lstStyle/>
                    <a:p>
                      <a:pPr algn="ctr"/>
                      <a:r>
                        <a:rPr lang="en-US" sz="1100" dirty="0"/>
                        <a:t>Bradley</a:t>
                      </a:r>
                    </a:p>
                  </a:txBody>
                  <a:tcPr marL="68580" marR="68580" marT="34290" marB="34290" anchor="ctr"/>
                </a:tc>
                <a:tc>
                  <a:txBody>
                    <a:bodyPr/>
                    <a:lstStyle/>
                    <a:p>
                      <a:pPr algn="ctr"/>
                      <a:r>
                        <a:rPr lang="en-US" sz="1100" dirty="0"/>
                        <a:t>Alex</a:t>
                      </a:r>
                    </a:p>
                  </a:txBody>
                  <a:tcPr marL="68580" marR="68580" marT="34290" marB="34290" anchor="ctr"/>
                </a:tc>
                <a:tc>
                  <a:txBody>
                    <a:bodyPr/>
                    <a:lstStyle/>
                    <a:p>
                      <a:pPr algn="ctr"/>
                      <a:r>
                        <a:rPr lang="en-US" sz="1100" dirty="0"/>
                        <a:t>Andrew</a:t>
                      </a:r>
                    </a:p>
                  </a:txBody>
                  <a:tcPr marL="68580" marR="68580" marT="34290" marB="34290" anchor="ctr"/>
                </a:tc>
                <a:tc>
                  <a:txBody>
                    <a:bodyPr/>
                    <a:lstStyle/>
                    <a:p>
                      <a:pPr algn="ctr"/>
                      <a:r>
                        <a:rPr lang="en-US" sz="1100" dirty="0"/>
                        <a:t>Theron</a:t>
                      </a:r>
                    </a:p>
                  </a:txBody>
                  <a:tcPr marL="68580" marR="68580" marT="34290" marB="34290" anchor="ctr"/>
                </a:tc>
                <a:extLst>
                  <a:ext uri="{0D108BD9-81ED-4DB2-BD59-A6C34878D82A}">
                    <a16:rowId xmlns:a16="http://schemas.microsoft.com/office/drawing/2014/main" val="10000"/>
                  </a:ext>
                </a:extLst>
              </a:tr>
              <a:tr h="416100">
                <a:tc>
                  <a:txBody>
                    <a:bodyPr/>
                    <a:lstStyle/>
                    <a:p>
                      <a:pPr algn="ctr"/>
                      <a:r>
                        <a:rPr lang="en-US" sz="1100" dirty="0"/>
                        <a:t>Bradley</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2</a:t>
                      </a:r>
                    </a:p>
                  </a:txBody>
                  <a:tcPr marL="68580" marR="68580" marT="34290" marB="34290" anchor="ctr"/>
                </a:tc>
                <a:tc>
                  <a:txBody>
                    <a:bodyPr/>
                    <a:lstStyle/>
                    <a:p>
                      <a:pPr algn="ctr"/>
                      <a:r>
                        <a:rPr lang="en-US" sz="1400" dirty="0"/>
                        <a:t>5</a:t>
                      </a:r>
                    </a:p>
                  </a:txBody>
                  <a:tcPr marL="68580" marR="68580" marT="34290" marB="34290" anchor="ctr"/>
                </a:tc>
                <a:tc>
                  <a:txBody>
                    <a:bodyPr/>
                    <a:lstStyle/>
                    <a:p>
                      <a:pPr algn="ctr"/>
                      <a:r>
                        <a:rPr lang="en-US" sz="1400" dirty="0"/>
                        <a:t>9</a:t>
                      </a:r>
                    </a:p>
                  </a:txBody>
                  <a:tcPr marL="68580" marR="68580" marT="34290" marB="34290" anchor="ctr"/>
                </a:tc>
                <a:extLst>
                  <a:ext uri="{0D108BD9-81ED-4DB2-BD59-A6C34878D82A}">
                    <a16:rowId xmlns:a16="http://schemas.microsoft.com/office/drawing/2014/main" val="10001"/>
                  </a:ext>
                </a:extLst>
              </a:tr>
              <a:tr h="416100">
                <a:tc>
                  <a:txBody>
                    <a:bodyPr/>
                    <a:lstStyle/>
                    <a:p>
                      <a:pPr algn="ctr"/>
                      <a:r>
                        <a:rPr lang="en-US" sz="1100" dirty="0"/>
                        <a:t>Alex</a:t>
                      </a:r>
                    </a:p>
                  </a:txBody>
                  <a:tcPr marL="68580" marR="68580" marT="34290" marB="34290" anchor="ctr"/>
                </a:tc>
                <a:tc>
                  <a:txBody>
                    <a:bodyPr/>
                    <a:lstStyle/>
                    <a:p>
                      <a:pPr algn="ctr"/>
                      <a:r>
                        <a:rPr lang="en-US" sz="1400" dirty="0"/>
                        <a:t>2</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3</a:t>
                      </a:r>
                    </a:p>
                  </a:txBody>
                  <a:tcPr marL="68580" marR="68580" marT="34290" marB="34290" anchor="ctr"/>
                </a:tc>
                <a:tc>
                  <a:txBody>
                    <a:bodyPr/>
                    <a:lstStyle/>
                    <a:p>
                      <a:pPr algn="ctr"/>
                      <a:r>
                        <a:rPr lang="en-US" sz="1400" dirty="0"/>
                        <a:t>7</a:t>
                      </a:r>
                    </a:p>
                  </a:txBody>
                  <a:tcPr marL="68580" marR="68580" marT="34290" marB="34290" anchor="ctr"/>
                </a:tc>
                <a:extLst>
                  <a:ext uri="{0D108BD9-81ED-4DB2-BD59-A6C34878D82A}">
                    <a16:rowId xmlns:a16="http://schemas.microsoft.com/office/drawing/2014/main" val="10002"/>
                  </a:ext>
                </a:extLst>
              </a:tr>
              <a:tr h="416100">
                <a:tc>
                  <a:txBody>
                    <a:bodyPr/>
                    <a:lstStyle/>
                    <a:p>
                      <a:pPr algn="ctr"/>
                      <a:r>
                        <a:rPr lang="en-US" sz="1100" dirty="0"/>
                        <a:t>Andrew</a:t>
                      </a:r>
                    </a:p>
                  </a:txBody>
                  <a:tcPr marL="68580" marR="68580" marT="34290" marB="34290" anchor="ctr"/>
                </a:tc>
                <a:tc>
                  <a:txBody>
                    <a:bodyPr/>
                    <a:lstStyle/>
                    <a:p>
                      <a:pPr algn="ctr"/>
                      <a:r>
                        <a:rPr lang="en-US" sz="1400" dirty="0"/>
                        <a:t>5</a:t>
                      </a:r>
                    </a:p>
                  </a:txBody>
                  <a:tcPr marL="68580" marR="68580" marT="34290" marB="34290" anchor="ctr"/>
                </a:tc>
                <a:tc>
                  <a:txBody>
                    <a:bodyPr/>
                    <a:lstStyle/>
                    <a:p>
                      <a:pPr algn="ctr"/>
                      <a:r>
                        <a:rPr lang="en-US" sz="1400" dirty="0"/>
                        <a:t>3</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4</a:t>
                      </a:r>
                    </a:p>
                  </a:txBody>
                  <a:tcPr marL="68580" marR="68580" marT="34290" marB="34290" anchor="ctr"/>
                </a:tc>
                <a:extLst>
                  <a:ext uri="{0D108BD9-81ED-4DB2-BD59-A6C34878D82A}">
                    <a16:rowId xmlns:a16="http://schemas.microsoft.com/office/drawing/2014/main" val="10003"/>
                  </a:ext>
                </a:extLst>
              </a:tr>
              <a:tr h="416100">
                <a:tc>
                  <a:txBody>
                    <a:bodyPr/>
                    <a:lstStyle/>
                    <a:p>
                      <a:pPr algn="ctr"/>
                      <a:r>
                        <a:rPr lang="en-US" sz="1100" dirty="0"/>
                        <a:t>Theron</a:t>
                      </a:r>
                    </a:p>
                  </a:txBody>
                  <a:tcPr marL="68580" marR="68580" marT="34290" marB="34290" anchor="ctr"/>
                </a:tc>
                <a:tc>
                  <a:txBody>
                    <a:bodyPr/>
                    <a:lstStyle/>
                    <a:p>
                      <a:pPr algn="ctr"/>
                      <a:r>
                        <a:rPr lang="en-US" sz="1400" dirty="0"/>
                        <a:t>9</a:t>
                      </a:r>
                    </a:p>
                  </a:txBody>
                  <a:tcPr marL="68580" marR="68580" marT="34290" marB="34290" anchor="ctr"/>
                </a:tc>
                <a:tc>
                  <a:txBody>
                    <a:bodyPr/>
                    <a:lstStyle/>
                    <a:p>
                      <a:pPr algn="ctr"/>
                      <a:r>
                        <a:rPr lang="en-US" sz="1400" dirty="0"/>
                        <a:t>7</a:t>
                      </a:r>
                    </a:p>
                  </a:txBody>
                  <a:tcPr marL="68580" marR="68580" marT="34290" marB="34290" anchor="ctr"/>
                </a:tc>
                <a:tc>
                  <a:txBody>
                    <a:bodyPr/>
                    <a:lstStyle/>
                    <a:p>
                      <a:pPr algn="ctr"/>
                      <a:r>
                        <a:rPr lang="en-US" sz="1400" dirty="0"/>
                        <a:t>4</a:t>
                      </a:r>
                    </a:p>
                  </a:txBody>
                  <a:tcPr marL="68580" marR="68580" marT="34290" marB="34290" anchor="ctr"/>
                </a:tc>
                <a:tc>
                  <a:txBody>
                    <a:bodyPr/>
                    <a:lstStyle/>
                    <a:p>
                      <a:pPr algn="ctr"/>
                      <a:r>
                        <a:rPr lang="en-US" sz="1400" dirty="0"/>
                        <a:t>0</a:t>
                      </a:r>
                    </a:p>
                  </a:txBody>
                  <a:tcPr marL="68580" marR="68580" marT="34290" marB="34290" anchor="ctr"/>
                </a:tc>
                <a:extLst>
                  <a:ext uri="{0D108BD9-81ED-4DB2-BD59-A6C34878D82A}">
                    <a16:rowId xmlns:a16="http://schemas.microsoft.com/office/drawing/2014/main" val="10004"/>
                  </a:ext>
                </a:extLst>
              </a:tr>
            </a:tbl>
          </a:graphicData>
        </a:graphic>
      </p:graphicFrame>
      <p:cxnSp>
        <p:nvCxnSpPr>
          <p:cNvPr id="29" name="Straight Connector 28"/>
          <p:cNvCxnSpPr/>
          <p:nvPr/>
        </p:nvCxnSpPr>
        <p:spPr>
          <a:xfrm>
            <a:off x="5340928" y="3371850"/>
            <a:ext cx="10391" cy="1262270"/>
          </a:xfrm>
          <a:prstGeom prst="line">
            <a:avLst/>
          </a:prstGeom>
          <a:ln>
            <a:prstDash val="dash"/>
          </a:ln>
        </p:spPr>
        <p:style>
          <a:lnRef idx="2">
            <a:schemeClr val="accent4"/>
          </a:lnRef>
          <a:fillRef idx="0">
            <a:schemeClr val="accent4"/>
          </a:fillRef>
          <a:effectRef idx="1">
            <a:schemeClr val="accent4"/>
          </a:effectRef>
          <a:fontRef idx="minor">
            <a:schemeClr val="tx1"/>
          </a:fontRef>
        </p:style>
      </p:cxnSp>
      <p:cxnSp>
        <p:nvCxnSpPr>
          <p:cNvPr id="32" name="Straight Connector 31"/>
          <p:cNvCxnSpPr/>
          <p:nvPr/>
        </p:nvCxnSpPr>
        <p:spPr>
          <a:xfrm flipH="1" flipV="1">
            <a:off x="5340927" y="4691250"/>
            <a:ext cx="2234048" cy="10637"/>
          </a:xfrm>
          <a:prstGeom prst="line">
            <a:avLst/>
          </a:prstGeom>
          <a:ln>
            <a:prstDash val="dash"/>
          </a:ln>
        </p:spPr>
        <p:style>
          <a:lnRef idx="2">
            <a:schemeClr val="accent4"/>
          </a:lnRef>
          <a:fillRef idx="0">
            <a:schemeClr val="accent4"/>
          </a:fillRef>
          <a:effectRef idx="1">
            <a:schemeClr val="accent4"/>
          </a:effectRef>
          <a:fontRef idx="minor">
            <a:schemeClr val="tx1"/>
          </a:fontRef>
        </p:style>
      </p:cxnSp>
      <p:cxnSp>
        <p:nvCxnSpPr>
          <p:cNvPr id="36" name="Straight Connector 35"/>
          <p:cNvCxnSpPr/>
          <p:nvPr/>
        </p:nvCxnSpPr>
        <p:spPr>
          <a:xfrm>
            <a:off x="5351319" y="3371850"/>
            <a:ext cx="2174482" cy="1319400"/>
          </a:xfrm>
          <a:prstGeom prst="line">
            <a:avLst/>
          </a:prstGeom>
          <a:ln>
            <a:prstDash val="dash"/>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273028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Hierarchical Clustering: Single Linkage</a:t>
            </a:r>
          </a:p>
        </p:txBody>
      </p:sp>
      <p:sp>
        <p:nvSpPr>
          <p:cNvPr id="15" name="Oval 14"/>
          <p:cNvSpPr/>
          <p:nvPr/>
        </p:nvSpPr>
        <p:spPr>
          <a:xfrm>
            <a:off x="3915223" y="4121862"/>
            <a:ext cx="150899" cy="159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438600" y="4112670"/>
            <a:ext cx="150899" cy="159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2185855" y="4112670"/>
            <a:ext cx="150899" cy="159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3070787" y="4120881"/>
            <a:ext cx="150899" cy="159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p:nvSpPr>
        <p:spPr>
          <a:xfrm>
            <a:off x="1928228" y="4280163"/>
            <a:ext cx="670376" cy="253916"/>
          </a:xfrm>
          <a:prstGeom prst="rect">
            <a:avLst/>
          </a:prstGeom>
          <a:noFill/>
        </p:spPr>
        <p:txBody>
          <a:bodyPr wrap="none" rtlCol="0">
            <a:spAutoFit/>
          </a:bodyPr>
          <a:lstStyle/>
          <a:p>
            <a:r>
              <a:rPr lang="en-US" sz="1050" dirty="0"/>
              <a:t>Alex(1,6)</a:t>
            </a:r>
          </a:p>
        </p:txBody>
      </p:sp>
      <p:sp>
        <p:nvSpPr>
          <p:cNvPr id="23" name="TextBox 22"/>
          <p:cNvSpPr txBox="1"/>
          <p:nvPr/>
        </p:nvSpPr>
        <p:spPr>
          <a:xfrm>
            <a:off x="1204989" y="4280164"/>
            <a:ext cx="849913" cy="253916"/>
          </a:xfrm>
          <a:prstGeom prst="rect">
            <a:avLst/>
          </a:prstGeom>
          <a:noFill/>
        </p:spPr>
        <p:txBody>
          <a:bodyPr wrap="none" rtlCol="0">
            <a:spAutoFit/>
          </a:bodyPr>
          <a:lstStyle/>
          <a:p>
            <a:r>
              <a:rPr lang="en-US" sz="1050" dirty="0"/>
              <a:t>Bradley(1,4)</a:t>
            </a:r>
          </a:p>
        </p:txBody>
      </p:sp>
      <p:sp>
        <p:nvSpPr>
          <p:cNvPr id="24" name="TextBox 23"/>
          <p:cNvSpPr txBox="1"/>
          <p:nvPr/>
        </p:nvSpPr>
        <p:spPr>
          <a:xfrm>
            <a:off x="2721650" y="4280163"/>
            <a:ext cx="896399" cy="253916"/>
          </a:xfrm>
          <a:prstGeom prst="rect">
            <a:avLst/>
          </a:prstGeom>
          <a:noFill/>
        </p:spPr>
        <p:txBody>
          <a:bodyPr wrap="none" rtlCol="0">
            <a:spAutoFit/>
          </a:bodyPr>
          <a:lstStyle/>
          <a:p>
            <a:r>
              <a:rPr lang="en-US" sz="1050" dirty="0"/>
              <a:t>Andrew (1,1)</a:t>
            </a:r>
          </a:p>
        </p:txBody>
      </p:sp>
      <p:sp>
        <p:nvSpPr>
          <p:cNvPr id="25" name="TextBox 24"/>
          <p:cNvSpPr txBox="1"/>
          <p:nvPr/>
        </p:nvSpPr>
        <p:spPr>
          <a:xfrm>
            <a:off x="3584672" y="4280163"/>
            <a:ext cx="857927" cy="253916"/>
          </a:xfrm>
          <a:prstGeom prst="rect">
            <a:avLst/>
          </a:prstGeom>
          <a:noFill/>
        </p:spPr>
        <p:txBody>
          <a:bodyPr wrap="none" rtlCol="0">
            <a:spAutoFit/>
          </a:bodyPr>
          <a:lstStyle/>
          <a:p>
            <a:r>
              <a:rPr lang="en-US" sz="1050" dirty="0"/>
              <a:t>Theron (5,1)</a:t>
            </a:r>
          </a:p>
        </p:txBody>
      </p:sp>
      <p:sp>
        <p:nvSpPr>
          <p:cNvPr id="3" name="Rectangle 2"/>
          <p:cNvSpPr/>
          <p:nvPr/>
        </p:nvSpPr>
        <p:spPr>
          <a:xfrm>
            <a:off x="4958257" y="4510996"/>
            <a:ext cx="2828432" cy="14425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AU" sz="1050" dirty="0"/>
              <a:t>d</a:t>
            </a:r>
            <a:r>
              <a:rPr lang="en-US" sz="1050" dirty="0" err="1"/>
              <a:t>ist</a:t>
            </a:r>
            <a:r>
              <a:rPr lang="en-US" sz="1050" dirty="0"/>
              <a:t>(</a:t>
            </a:r>
            <a:r>
              <a:rPr lang="en-US" sz="1050" dirty="0" err="1"/>
              <a:t>Bradley,Alex</a:t>
            </a:r>
            <a:r>
              <a:rPr lang="en-US" sz="1050" dirty="0"/>
              <a:t>),Andrew)</a:t>
            </a:r>
            <a:br>
              <a:rPr lang="en-US" sz="1050" dirty="0"/>
            </a:br>
            <a:r>
              <a:rPr lang="en-US" sz="1050" dirty="0"/>
              <a:t>= min(</a:t>
            </a:r>
            <a:r>
              <a:rPr lang="en-US" sz="1050" dirty="0" err="1"/>
              <a:t>dist</a:t>
            </a:r>
            <a:r>
              <a:rPr lang="en-US" sz="1050" dirty="0"/>
              <a:t>(</a:t>
            </a:r>
            <a:r>
              <a:rPr lang="en-US" sz="1050" dirty="0" err="1"/>
              <a:t>Bradley,Andrew</a:t>
            </a:r>
            <a:r>
              <a:rPr lang="en-US" sz="1050" dirty="0"/>
              <a:t>), </a:t>
            </a:r>
            <a:r>
              <a:rPr lang="en-US" sz="1050" dirty="0" err="1"/>
              <a:t>dist</a:t>
            </a:r>
            <a:r>
              <a:rPr lang="en-US" sz="1050" dirty="0"/>
              <a:t>(</a:t>
            </a:r>
            <a:r>
              <a:rPr lang="en-US" sz="1050" dirty="0" err="1"/>
              <a:t>Alex,Andrew</a:t>
            </a:r>
            <a:r>
              <a:rPr lang="en-US" sz="1050" dirty="0"/>
              <a:t>)</a:t>
            </a:r>
          </a:p>
          <a:p>
            <a:r>
              <a:rPr lang="en-US" sz="1050" dirty="0"/>
              <a:t>=min(3,5) =3</a:t>
            </a:r>
          </a:p>
          <a:p>
            <a:endParaRPr lang="en-US" sz="1050" dirty="0"/>
          </a:p>
          <a:p>
            <a:r>
              <a:rPr lang="en-AU" sz="1050" dirty="0"/>
              <a:t>d</a:t>
            </a:r>
            <a:r>
              <a:rPr lang="en-US" sz="1050" dirty="0" err="1"/>
              <a:t>ist</a:t>
            </a:r>
            <a:r>
              <a:rPr lang="en-US" sz="1050" dirty="0"/>
              <a:t>(</a:t>
            </a:r>
            <a:r>
              <a:rPr lang="en-US" sz="1050" dirty="0" err="1"/>
              <a:t>Bradley,Alex</a:t>
            </a:r>
            <a:r>
              <a:rPr lang="en-US" sz="1050" dirty="0"/>
              <a:t>),Theron)</a:t>
            </a:r>
            <a:br>
              <a:rPr lang="en-US" sz="1050" dirty="0"/>
            </a:br>
            <a:r>
              <a:rPr lang="en-US" sz="1050" dirty="0"/>
              <a:t>= min(</a:t>
            </a:r>
            <a:r>
              <a:rPr lang="en-US" sz="1050" dirty="0" err="1"/>
              <a:t>dist</a:t>
            </a:r>
            <a:r>
              <a:rPr lang="en-US" sz="1050" dirty="0"/>
              <a:t>(</a:t>
            </a:r>
            <a:r>
              <a:rPr lang="en-US" sz="1050" dirty="0" err="1"/>
              <a:t>Bradley,Theron</a:t>
            </a:r>
            <a:r>
              <a:rPr lang="en-US" sz="1050" dirty="0"/>
              <a:t>), </a:t>
            </a:r>
            <a:r>
              <a:rPr lang="en-US" sz="1050" dirty="0" err="1"/>
              <a:t>dist</a:t>
            </a:r>
            <a:r>
              <a:rPr lang="en-US" sz="1050" dirty="0"/>
              <a:t>(</a:t>
            </a:r>
            <a:r>
              <a:rPr lang="en-US" sz="1050" dirty="0" err="1"/>
              <a:t>Alex,Theron</a:t>
            </a:r>
            <a:r>
              <a:rPr lang="en-US" sz="1050" dirty="0"/>
              <a:t>)</a:t>
            </a:r>
          </a:p>
          <a:p>
            <a:r>
              <a:rPr lang="en-US" sz="1050" dirty="0"/>
              <a:t>=min(7,9) =7</a:t>
            </a:r>
          </a:p>
          <a:p>
            <a:endParaRPr lang="en-US" sz="1050" dirty="0"/>
          </a:p>
          <a:p>
            <a:r>
              <a:rPr lang="en-US" sz="1050" dirty="0" err="1"/>
              <a:t>dist</a:t>
            </a:r>
            <a:r>
              <a:rPr lang="en-US" sz="1050" dirty="0"/>
              <a:t>(</a:t>
            </a:r>
            <a:r>
              <a:rPr lang="en-US" sz="1050" dirty="0" err="1"/>
              <a:t>Andrew,Theron</a:t>
            </a:r>
            <a:r>
              <a:rPr lang="en-US" sz="1050" dirty="0"/>
              <a:t>)=4</a:t>
            </a:r>
          </a:p>
        </p:txBody>
      </p:sp>
      <p:cxnSp>
        <p:nvCxnSpPr>
          <p:cNvPr id="8" name="Elbow Connector 7"/>
          <p:cNvCxnSpPr>
            <a:stCxn id="16" idx="0"/>
            <a:endCxn id="17" idx="0"/>
          </p:cNvCxnSpPr>
          <p:nvPr/>
        </p:nvCxnSpPr>
        <p:spPr>
          <a:xfrm rot="5400000" flipH="1" flipV="1">
            <a:off x="1887676" y="3739044"/>
            <a:ext cx="9525" cy="747254"/>
          </a:xfrm>
          <a:prstGeom prst="bentConnector3">
            <a:avLst>
              <a:gd name="adj1" fmla="val 560689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438344" y="3025009"/>
            <a:ext cx="10391" cy="1262270"/>
          </a:xfrm>
          <a:prstGeom prst="line">
            <a:avLst/>
          </a:prstGeom>
          <a:ln>
            <a:prstDash val="dash"/>
          </a:ln>
        </p:spPr>
        <p:style>
          <a:lnRef idx="2">
            <a:schemeClr val="accent4"/>
          </a:lnRef>
          <a:fillRef idx="0">
            <a:schemeClr val="accent4"/>
          </a:fillRef>
          <a:effectRef idx="1">
            <a:schemeClr val="accent4"/>
          </a:effectRef>
          <a:fontRef idx="minor">
            <a:schemeClr val="tx1"/>
          </a:fontRef>
        </p:style>
      </p:cxnSp>
      <p:cxnSp>
        <p:nvCxnSpPr>
          <p:cNvPr id="30" name="Straight Connector 29"/>
          <p:cNvCxnSpPr/>
          <p:nvPr/>
        </p:nvCxnSpPr>
        <p:spPr>
          <a:xfrm flipH="1" flipV="1">
            <a:off x="5438342" y="4344409"/>
            <a:ext cx="2234048" cy="10637"/>
          </a:xfrm>
          <a:prstGeom prst="line">
            <a:avLst/>
          </a:prstGeom>
          <a:ln>
            <a:prstDash val="dash"/>
          </a:ln>
        </p:spPr>
        <p:style>
          <a:lnRef idx="2">
            <a:schemeClr val="accent4"/>
          </a:lnRef>
          <a:fillRef idx="0">
            <a:schemeClr val="accent4"/>
          </a:fillRef>
          <a:effectRef idx="1">
            <a:schemeClr val="accent4"/>
          </a:effectRef>
          <a:fontRef idx="minor">
            <a:schemeClr val="tx1"/>
          </a:fontRef>
        </p:style>
      </p:cxnSp>
      <p:cxnSp>
        <p:nvCxnSpPr>
          <p:cNvPr id="31" name="Straight Connector 30"/>
          <p:cNvCxnSpPr/>
          <p:nvPr/>
        </p:nvCxnSpPr>
        <p:spPr>
          <a:xfrm>
            <a:off x="5448735" y="3025009"/>
            <a:ext cx="2174482" cy="1319400"/>
          </a:xfrm>
          <a:prstGeom prst="line">
            <a:avLst/>
          </a:prstGeom>
          <a:ln>
            <a:prstDash val="dash"/>
          </a:ln>
        </p:spPr>
        <p:style>
          <a:lnRef idx="2">
            <a:schemeClr val="accent4"/>
          </a:lnRef>
          <a:fillRef idx="0">
            <a:schemeClr val="accent4"/>
          </a:fillRef>
          <a:effectRef idx="1">
            <a:schemeClr val="accent4"/>
          </a:effectRef>
          <a:fontRef idx="minor">
            <a:schemeClr val="tx1"/>
          </a:fontRef>
        </p:style>
      </p:cxnSp>
      <p:sp>
        <p:nvSpPr>
          <p:cNvPr id="11" name="Oval 10"/>
          <p:cNvSpPr/>
          <p:nvPr/>
        </p:nvSpPr>
        <p:spPr>
          <a:xfrm>
            <a:off x="5667705" y="3222077"/>
            <a:ext cx="260131" cy="268014"/>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19" name="Oval 18"/>
          <p:cNvSpPr/>
          <p:nvPr/>
        </p:nvSpPr>
        <p:spPr>
          <a:xfrm>
            <a:off x="6219497" y="3656144"/>
            <a:ext cx="268014" cy="268014"/>
          </a:xfrm>
          <a:prstGeom prst="ellipse">
            <a:avLst/>
          </a:prstGeom>
          <a:no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20" name="Oval 19"/>
          <p:cNvSpPr/>
          <p:nvPr/>
        </p:nvSpPr>
        <p:spPr>
          <a:xfrm>
            <a:off x="5675418" y="3642329"/>
            <a:ext cx="268014" cy="268014"/>
          </a:xfrm>
          <a:prstGeom prst="ellipse">
            <a:avLst/>
          </a:prstGeom>
          <a:no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21" name="Oval 20"/>
          <p:cNvSpPr/>
          <p:nvPr/>
        </p:nvSpPr>
        <p:spPr>
          <a:xfrm>
            <a:off x="6258793" y="4047830"/>
            <a:ext cx="268014" cy="268014"/>
          </a:xfrm>
          <a:prstGeom prst="ellipse">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26" name="Oval 25"/>
          <p:cNvSpPr/>
          <p:nvPr/>
        </p:nvSpPr>
        <p:spPr>
          <a:xfrm>
            <a:off x="5680829" y="4059884"/>
            <a:ext cx="268014" cy="268014"/>
          </a:xfrm>
          <a:prstGeom prst="ellipse">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32" name="Oval 31"/>
          <p:cNvSpPr/>
          <p:nvPr/>
        </p:nvSpPr>
        <p:spPr>
          <a:xfrm>
            <a:off x="6816155" y="4058303"/>
            <a:ext cx="268014" cy="268014"/>
          </a:xfrm>
          <a:prstGeom prst="ellipse">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cxnSp>
        <p:nvCxnSpPr>
          <p:cNvPr id="33" name="Elbow Connector 32"/>
          <p:cNvCxnSpPr>
            <a:endCxn id="18" idx="0"/>
          </p:cNvCxnSpPr>
          <p:nvPr/>
        </p:nvCxnSpPr>
        <p:spPr>
          <a:xfrm>
            <a:off x="1850019" y="3356086"/>
            <a:ext cx="1296218" cy="764795"/>
          </a:xfrm>
          <a:prstGeom prst="bentConnector2">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862776" y="3345608"/>
            <a:ext cx="7256" cy="223311"/>
          </a:xfrm>
          <a:prstGeom prst="line">
            <a:avLst/>
          </a:prstGeom>
          <a:ln>
            <a:solidFill>
              <a:schemeClr val="accent3"/>
            </a:solidFill>
            <a:prstDash val="solid"/>
          </a:ln>
        </p:spPr>
        <p:style>
          <a:lnRef idx="2">
            <a:schemeClr val="accent4"/>
          </a:lnRef>
          <a:fillRef idx="0">
            <a:schemeClr val="accent4"/>
          </a:fillRef>
          <a:effectRef idx="1">
            <a:schemeClr val="accent4"/>
          </a:effectRef>
          <a:fontRef idx="minor">
            <a:schemeClr val="tx1"/>
          </a:fontRef>
        </p:style>
      </p:cxnSp>
      <p:cxnSp>
        <p:nvCxnSpPr>
          <p:cNvPr id="36" name="Elbow Connector 35"/>
          <p:cNvCxnSpPr>
            <a:endCxn id="15" idx="0"/>
          </p:cNvCxnSpPr>
          <p:nvPr/>
        </p:nvCxnSpPr>
        <p:spPr>
          <a:xfrm>
            <a:off x="2579366" y="3144251"/>
            <a:ext cx="1411305" cy="977610"/>
          </a:xfrm>
          <a:prstGeom prst="bentConnector2">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592124" y="3133775"/>
            <a:ext cx="7256" cy="223311"/>
          </a:xfrm>
          <a:prstGeom prst="line">
            <a:avLst/>
          </a:prstGeom>
          <a:ln>
            <a:solidFill>
              <a:schemeClr val="accent6"/>
            </a:solidFill>
            <a:prstDash val="solid"/>
          </a:ln>
        </p:spPr>
        <p:style>
          <a:lnRef idx="2">
            <a:schemeClr val="accent4"/>
          </a:lnRef>
          <a:fillRef idx="0">
            <a:schemeClr val="accent4"/>
          </a:fillRef>
          <a:effectRef idx="1">
            <a:schemeClr val="accent4"/>
          </a:effectRef>
          <a:fontRef idx="minor">
            <a:schemeClr val="tx1"/>
          </a:fontRef>
        </p:style>
      </p:cxnSp>
      <p:graphicFrame>
        <p:nvGraphicFramePr>
          <p:cNvPr id="29" name="Table 28"/>
          <p:cNvGraphicFramePr>
            <a:graphicFrameLocks noGrp="1"/>
          </p:cNvGraphicFramePr>
          <p:nvPr/>
        </p:nvGraphicFramePr>
        <p:xfrm>
          <a:off x="4937177" y="2315834"/>
          <a:ext cx="2832655" cy="2080500"/>
        </p:xfrm>
        <a:graphic>
          <a:graphicData uri="http://schemas.openxmlformats.org/drawingml/2006/table">
            <a:tbl>
              <a:tblPr firstRow="1" bandRow="1">
                <a:tableStyleId>{5940675A-B579-460E-94D1-54222C63F5DA}</a:tableStyleId>
              </a:tblPr>
              <a:tblGrid>
                <a:gridCol w="566531">
                  <a:extLst>
                    <a:ext uri="{9D8B030D-6E8A-4147-A177-3AD203B41FA5}">
                      <a16:colId xmlns:a16="http://schemas.microsoft.com/office/drawing/2014/main" val="20000"/>
                    </a:ext>
                  </a:extLst>
                </a:gridCol>
                <a:gridCol w="566531">
                  <a:extLst>
                    <a:ext uri="{9D8B030D-6E8A-4147-A177-3AD203B41FA5}">
                      <a16:colId xmlns:a16="http://schemas.microsoft.com/office/drawing/2014/main" val="20001"/>
                    </a:ext>
                  </a:extLst>
                </a:gridCol>
                <a:gridCol w="566531">
                  <a:extLst>
                    <a:ext uri="{9D8B030D-6E8A-4147-A177-3AD203B41FA5}">
                      <a16:colId xmlns:a16="http://schemas.microsoft.com/office/drawing/2014/main" val="20002"/>
                    </a:ext>
                  </a:extLst>
                </a:gridCol>
                <a:gridCol w="566531">
                  <a:extLst>
                    <a:ext uri="{9D8B030D-6E8A-4147-A177-3AD203B41FA5}">
                      <a16:colId xmlns:a16="http://schemas.microsoft.com/office/drawing/2014/main" val="20003"/>
                    </a:ext>
                  </a:extLst>
                </a:gridCol>
                <a:gridCol w="566531">
                  <a:extLst>
                    <a:ext uri="{9D8B030D-6E8A-4147-A177-3AD203B41FA5}">
                      <a16:colId xmlns:a16="http://schemas.microsoft.com/office/drawing/2014/main" val="20004"/>
                    </a:ext>
                  </a:extLst>
                </a:gridCol>
              </a:tblGrid>
              <a:tr h="416100">
                <a:tc>
                  <a:txBody>
                    <a:bodyPr/>
                    <a:lstStyle/>
                    <a:p>
                      <a:pPr algn="ctr"/>
                      <a:endParaRPr lang="en-US" sz="1400" dirty="0"/>
                    </a:p>
                  </a:txBody>
                  <a:tcPr marL="68580" marR="68580" marT="34290" marB="34290" anchor="ctr"/>
                </a:tc>
                <a:tc>
                  <a:txBody>
                    <a:bodyPr/>
                    <a:lstStyle/>
                    <a:p>
                      <a:pPr algn="ctr"/>
                      <a:r>
                        <a:rPr lang="en-US" sz="1100" dirty="0"/>
                        <a:t>Bradley</a:t>
                      </a:r>
                    </a:p>
                  </a:txBody>
                  <a:tcPr marL="68580" marR="68580" marT="34290" marB="34290" anchor="ctr"/>
                </a:tc>
                <a:tc>
                  <a:txBody>
                    <a:bodyPr/>
                    <a:lstStyle/>
                    <a:p>
                      <a:pPr algn="ctr"/>
                      <a:r>
                        <a:rPr lang="en-US" sz="1100" dirty="0"/>
                        <a:t>Alex</a:t>
                      </a:r>
                    </a:p>
                  </a:txBody>
                  <a:tcPr marL="68580" marR="68580" marT="34290" marB="34290" anchor="ctr"/>
                </a:tc>
                <a:tc>
                  <a:txBody>
                    <a:bodyPr/>
                    <a:lstStyle/>
                    <a:p>
                      <a:pPr algn="ctr"/>
                      <a:r>
                        <a:rPr lang="en-US" sz="1100" dirty="0"/>
                        <a:t>Andrew</a:t>
                      </a:r>
                    </a:p>
                  </a:txBody>
                  <a:tcPr marL="68580" marR="68580" marT="34290" marB="34290" anchor="ctr"/>
                </a:tc>
                <a:tc>
                  <a:txBody>
                    <a:bodyPr/>
                    <a:lstStyle/>
                    <a:p>
                      <a:pPr algn="ctr"/>
                      <a:r>
                        <a:rPr lang="en-US" sz="1100" dirty="0"/>
                        <a:t>Theron</a:t>
                      </a:r>
                    </a:p>
                  </a:txBody>
                  <a:tcPr marL="68580" marR="68580" marT="34290" marB="34290" anchor="ctr"/>
                </a:tc>
                <a:extLst>
                  <a:ext uri="{0D108BD9-81ED-4DB2-BD59-A6C34878D82A}">
                    <a16:rowId xmlns:a16="http://schemas.microsoft.com/office/drawing/2014/main" val="10000"/>
                  </a:ext>
                </a:extLst>
              </a:tr>
              <a:tr h="416100">
                <a:tc>
                  <a:txBody>
                    <a:bodyPr/>
                    <a:lstStyle/>
                    <a:p>
                      <a:pPr algn="ctr"/>
                      <a:r>
                        <a:rPr lang="en-US" sz="1100" dirty="0"/>
                        <a:t>Bradley</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2</a:t>
                      </a:r>
                    </a:p>
                  </a:txBody>
                  <a:tcPr marL="68580" marR="68580" marT="34290" marB="34290" anchor="ctr"/>
                </a:tc>
                <a:tc>
                  <a:txBody>
                    <a:bodyPr/>
                    <a:lstStyle/>
                    <a:p>
                      <a:pPr algn="ctr"/>
                      <a:r>
                        <a:rPr lang="en-US" sz="1400" dirty="0"/>
                        <a:t>5</a:t>
                      </a:r>
                    </a:p>
                  </a:txBody>
                  <a:tcPr marL="68580" marR="68580" marT="34290" marB="34290" anchor="ctr"/>
                </a:tc>
                <a:tc>
                  <a:txBody>
                    <a:bodyPr/>
                    <a:lstStyle/>
                    <a:p>
                      <a:pPr algn="ctr"/>
                      <a:r>
                        <a:rPr lang="en-US" sz="1400" dirty="0"/>
                        <a:t>9</a:t>
                      </a:r>
                    </a:p>
                  </a:txBody>
                  <a:tcPr marL="68580" marR="68580" marT="34290" marB="34290" anchor="ctr"/>
                </a:tc>
                <a:extLst>
                  <a:ext uri="{0D108BD9-81ED-4DB2-BD59-A6C34878D82A}">
                    <a16:rowId xmlns:a16="http://schemas.microsoft.com/office/drawing/2014/main" val="10001"/>
                  </a:ext>
                </a:extLst>
              </a:tr>
              <a:tr h="416100">
                <a:tc>
                  <a:txBody>
                    <a:bodyPr/>
                    <a:lstStyle/>
                    <a:p>
                      <a:pPr algn="ctr"/>
                      <a:r>
                        <a:rPr lang="en-US" sz="1100" dirty="0"/>
                        <a:t>Alex</a:t>
                      </a:r>
                    </a:p>
                  </a:txBody>
                  <a:tcPr marL="68580" marR="68580" marT="34290" marB="34290" anchor="ctr"/>
                </a:tc>
                <a:tc>
                  <a:txBody>
                    <a:bodyPr/>
                    <a:lstStyle/>
                    <a:p>
                      <a:pPr algn="ctr"/>
                      <a:r>
                        <a:rPr lang="en-US" sz="1400" dirty="0"/>
                        <a:t>2</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3</a:t>
                      </a:r>
                    </a:p>
                  </a:txBody>
                  <a:tcPr marL="68580" marR="68580" marT="34290" marB="34290" anchor="ctr"/>
                </a:tc>
                <a:tc>
                  <a:txBody>
                    <a:bodyPr/>
                    <a:lstStyle/>
                    <a:p>
                      <a:pPr algn="ctr"/>
                      <a:r>
                        <a:rPr lang="en-US" sz="1400" dirty="0"/>
                        <a:t>7</a:t>
                      </a:r>
                    </a:p>
                  </a:txBody>
                  <a:tcPr marL="68580" marR="68580" marT="34290" marB="34290" anchor="ctr"/>
                </a:tc>
                <a:extLst>
                  <a:ext uri="{0D108BD9-81ED-4DB2-BD59-A6C34878D82A}">
                    <a16:rowId xmlns:a16="http://schemas.microsoft.com/office/drawing/2014/main" val="10002"/>
                  </a:ext>
                </a:extLst>
              </a:tr>
              <a:tr h="416100">
                <a:tc>
                  <a:txBody>
                    <a:bodyPr/>
                    <a:lstStyle/>
                    <a:p>
                      <a:pPr algn="ctr"/>
                      <a:r>
                        <a:rPr lang="en-US" sz="1100" dirty="0"/>
                        <a:t>Andrew</a:t>
                      </a:r>
                    </a:p>
                  </a:txBody>
                  <a:tcPr marL="68580" marR="68580" marT="34290" marB="34290" anchor="ctr"/>
                </a:tc>
                <a:tc>
                  <a:txBody>
                    <a:bodyPr/>
                    <a:lstStyle/>
                    <a:p>
                      <a:pPr algn="ctr"/>
                      <a:r>
                        <a:rPr lang="en-US" sz="1400" dirty="0"/>
                        <a:t>5</a:t>
                      </a:r>
                    </a:p>
                  </a:txBody>
                  <a:tcPr marL="68580" marR="68580" marT="34290" marB="34290" anchor="ctr"/>
                </a:tc>
                <a:tc>
                  <a:txBody>
                    <a:bodyPr/>
                    <a:lstStyle/>
                    <a:p>
                      <a:pPr algn="ctr"/>
                      <a:r>
                        <a:rPr lang="en-US" sz="1400" dirty="0"/>
                        <a:t>3</a:t>
                      </a:r>
                    </a:p>
                  </a:txBody>
                  <a:tcPr marL="68580" marR="68580" marT="34290" marB="34290" anchor="ctr"/>
                </a:tc>
                <a:tc>
                  <a:txBody>
                    <a:bodyPr/>
                    <a:lstStyle/>
                    <a:p>
                      <a:pPr algn="ctr"/>
                      <a:r>
                        <a:rPr lang="en-US" sz="1400" dirty="0"/>
                        <a:t>0</a:t>
                      </a:r>
                    </a:p>
                  </a:txBody>
                  <a:tcPr marL="68580" marR="68580" marT="34290" marB="34290" anchor="ctr"/>
                </a:tc>
                <a:tc>
                  <a:txBody>
                    <a:bodyPr/>
                    <a:lstStyle/>
                    <a:p>
                      <a:pPr algn="ctr"/>
                      <a:r>
                        <a:rPr lang="en-US" sz="1400" dirty="0"/>
                        <a:t>4</a:t>
                      </a:r>
                    </a:p>
                  </a:txBody>
                  <a:tcPr marL="68580" marR="68580" marT="34290" marB="34290" anchor="ctr"/>
                </a:tc>
                <a:extLst>
                  <a:ext uri="{0D108BD9-81ED-4DB2-BD59-A6C34878D82A}">
                    <a16:rowId xmlns:a16="http://schemas.microsoft.com/office/drawing/2014/main" val="10003"/>
                  </a:ext>
                </a:extLst>
              </a:tr>
              <a:tr h="416100">
                <a:tc>
                  <a:txBody>
                    <a:bodyPr/>
                    <a:lstStyle/>
                    <a:p>
                      <a:pPr algn="ctr"/>
                      <a:r>
                        <a:rPr lang="en-US" sz="1100" dirty="0"/>
                        <a:t>Theron</a:t>
                      </a:r>
                    </a:p>
                  </a:txBody>
                  <a:tcPr marL="68580" marR="68580" marT="34290" marB="34290" anchor="ctr"/>
                </a:tc>
                <a:tc>
                  <a:txBody>
                    <a:bodyPr/>
                    <a:lstStyle/>
                    <a:p>
                      <a:pPr algn="ctr"/>
                      <a:r>
                        <a:rPr lang="en-US" sz="1400" dirty="0"/>
                        <a:t>9</a:t>
                      </a:r>
                    </a:p>
                  </a:txBody>
                  <a:tcPr marL="68580" marR="68580" marT="34290" marB="34290" anchor="ctr"/>
                </a:tc>
                <a:tc>
                  <a:txBody>
                    <a:bodyPr/>
                    <a:lstStyle/>
                    <a:p>
                      <a:pPr algn="ctr"/>
                      <a:r>
                        <a:rPr lang="en-US" sz="1400" dirty="0"/>
                        <a:t>7</a:t>
                      </a:r>
                    </a:p>
                  </a:txBody>
                  <a:tcPr marL="68580" marR="68580" marT="34290" marB="34290" anchor="ctr"/>
                </a:tc>
                <a:tc>
                  <a:txBody>
                    <a:bodyPr/>
                    <a:lstStyle/>
                    <a:p>
                      <a:pPr algn="ctr"/>
                      <a:r>
                        <a:rPr lang="en-US" sz="1400" dirty="0"/>
                        <a:t>4</a:t>
                      </a:r>
                    </a:p>
                  </a:txBody>
                  <a:tcPr marL="68580" marR="68580" marT="34290" marB="34290" anchor="ctr"/>
                </a:tc>
                <a:tc>
                  <a:txBody>
                    <a:bodyPr/>
                    <a:lstStyle/>
                    <a:p>
                      <a:pPr algn="ctr"/>
                      <a:r>
                        <a:rPr lang="en-US" sz="1400" dirty="0"/>
                        <a:t>0</a:t>
                      </a:r>
                    </a:p>
                  </a:txBody>
                  <a:tcPr marL="68580" marR="68580" marT="34290" marB="3429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4833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500"/>
                                        <p:tgtEl>
                                          <p:spTgt spid="2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grpId="1" nodeType="clickEffect">
                                  <p:stCondLst>
                                    <p:cond delay="0"/>
                                  </p:stCondLst>
                                  <p:childTnLst>
                                    <p:animEffect transition="out" filter="dissolv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grpId="1" nodeType="clickEffect">
                                  <p:stCondLst>
                                    <p:cond delay="0"/>
                                  </p:stCondLst>
                                  <p:childTnLst>
                                    <p:animEffect transition="out" filter="dissolv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dissolve">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dissolv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dissolve">
                                      <p:cBhvr>
                                        <p:cTn id="56" dur="500"/>
                                        <p:tgtEl>
                                          <p:spTgt spid="37"/>
                                        </p:tgtEl>
                                      </p:cBhvr>
                                    </p:animEffect>
                                  </p:childTnLst>
                                </p:cTn>
                              </p:par>
                              <p:par>
                                <p:cTn id="57" presetID="9"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dissolve">
                                      <p:cBhvr>
                                        <p:cTn id="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0" grpId="0" animBg="1"/>
      <p:bldP spid="20" grpId="1" animBg="1"/>
      <p:bldP spid="21" grpId="0" animBg="1"/>
      <p:bldP spid="21" grpId="1" animBg="1"/>
      <p:bldP spid="26" grpId="0" animBg="1"/>
      <p:bldP spid="26" grpId="1" animBg="1"/>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Hierarchical Clustering: </a:t>
            </a:r>
            <a:r>
              <a:rPr lang="en-AU" dirty="0"/>
              <a:t>Pros and Cons</a:t>
            </a:r>
          </a:p>
        </p:txBody>
      </p:sp>
      <p:sp>
        <p:nvSpPr>
          <p:cNvPr id="3" name="Content Placeholder 2"/>
          <p:cNvSpPr>
            <a:spLocks noGrp="1"/>
          </p:cNvSpPr>
          <p:nvPr>
            <p:ph idx="1"/>
          </p:nvPr>
        </p:nvSpPr>
        <p:spPr/>
        <p:txBody>
          <a:bodyPr>
            <a:normAutofit/>
          </a:bodyPr>
          <a:lstStyle/>
          <a:p>
            <a:r>
              <a:rPr lang="en-AU" dirty="0"/>
              <a:t>Pros</a:t>
            </a:r>
          </a:p>
          <a:p>
            <a:pPr lvl="1"/>
            <a:r>
              <a:rPr lang="en-AU" dirty="0"/>
              <a:t>It can produce an ordering of the objects, which may be informative for data display.</a:t>
            </a:r>
          </a:p>
          <a:p>
            <a:pPr lvl="1"/>
            <a:r>
              <a:rPr lang="en-AU" dirty="0"/>
              <a:t>Smaller clusters are generated, which may be helpful for discovery</a:t>
            </a:r>
          </a:p>
          <a:p>
            <a:r>
              <a:rPr lang="en-AU" dirty="0"/>
              <a:t>Cons</a:t>
            </a:r>
          </a:p>
          <a:p>
            <a:pPr lvl="1"/>
            <a:r>
              <a:rPr lang="en-AU" dirty="0"/>
              <a:t>Use of different distance metrics for measuring distances between clusters may generate different results. </a:t>
            </a:r>
          </a:p>
        </p:txBody>
      </p:sp>
    </p:spTree>
    <p:extLst>
      <p:ext uri="{BB962C8B-B14F-4D97-AF65-F5344CB8AC3E}">
        <p14:creationId xmlns:p14="http://schemas.microsoft.com/office/powerpoint/2010/main" val="2107691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Content Placeholder 2"/>
          <p:cNvSpPr>
            <a:spLocks noGrp="1"/>
          </p:cNvSpPr>
          <p:nvPr>
            <p:ph idx="1"/>
          </p:nvPr>
        </p:nvSpPr>
        <p:spPr>
          <a:xfrm>
            <a:off x="284164" y="1923885"/>
            <a:ext cx="5058801" cy="4239431"/>
          </a:xfrm>
        </p:spPr>
        <p:txBody>
          <a:bodyPr>
            <a:normAutofit fontScale="92500" lnSpcReduction="10000"/>
          </a:bodyPr>
          <a:lstStyle/>
          <a:p>
            <a:r>
              <a:rPr lang="en-US" dirty="0"/>
              <a:t>The </a:t>
            </a:r>
            <a:r>
              <a:rPr lang="en-US" b="1" dirty="0"/>
              <a:t>k-means algorithm </a:t>
            </a:r>
            <a:r>
              <a:rPr lang="en-US" dirty="0"/>
              <a:t>is an algorithm to cluster n objects based on attributes into k </a:t>
            </a:r>
            <a:r>
              <a:rPr lang="en-US" altLang="zh-Hans" dirty="0"/>
              <a:t>groups</a:t>
            </a:r>
            <a:r>
              <a:rPr lang="en-US" dirty="0"/>
              <a:t>, where k &lt; n. </a:t>
            </a:r>
          </a:p>
          <a:p>
            <a:r>
              <a:rPr lang="en-US" sz="2000" dirty="0"/>
              <a:t>K-means clustering Process</a:t>
            </a:r>
          </a:p>
          <a:p>
            <a:pPr marL="917575" lvl="1">
              <a:buFont typeface="+mj-lt"/>
              <a:buAutoNum type="arabicPeriod"/>
            </a:pPr>
            <a:r>
              <a:rPr lang="en-US" sz="2000" dirty="0"/>
              <a:t>Decide the number of clusters k</a:t>
            </a:r>
          </a:p>
          <a:p>
            <a:pPr marL="917575" lvl="1">
              <a:buFont typeface="+mj-lt"/>
              <a:buAutoNum type="arabicPeriod"/>
            </a:pPr>
            <a:r>
              <a:rPr lang="en-US" sz="2000" dirty="0"/>
              <a:t>Initialize the center of the clusters</a:t>
            </a:r>
          </a:p>
          <a:p>
            <a:pPr marL="917575" lvl="1">
              <a:buFont typeface="+mj-lt"/>
              <a:buAutoNum type="arabicPeriod"/>
            </a:pPr>
            <a:r>
              <a:rPr lang="en-US" sz="2000" dirty="0"/>
              <a:t>Attribute the closest cluster to each data point</a:t>
            </a:r>
          </a:p>
          <a:p>
            <a:pPr marL="917575" lvl="1">
              <a:buFont typeface="+mj-lt"/>
              <a:buAutoNum type="arabicPeriod"/>
            </a:pPr>
            <a:r>
              <a:rPr lang="en-US" sz="2000" dirty="0"/>
              <a:t>Set the position of each cluster to the mean of all data points belonging to that cluster</a:t>
            </a:r>
          </a:p>
          <a:p>
            <a:pPr marL="917575" lvl="1">
              <a:buFont typeface="+mj-lt"/>
              <a:buAutoNum type="arabicPeriod"/>
            </a:pPr>
            <a:r>
              <a:rPr lang="en-US" sz="2000" dirty="0"/>
              <a:t>Repeat steps 2-3 until convergence</a:t>
            </a:r>
          </a:p>
        </p:txBody>
      </p:sp>
      <p:sp>
        <p:nvSpPr>
          <p:cNvPr id="4" name="Content Placeholder 2">
            <a:extLst>
              <a:ext uri="{FF2B5EF4-FFF2-40B4-BE49-F238E27FC236}">
                <a16:creationId xmlns:a16="http://schemas.microsoft.com/office/drawing/2014/main" id="{F696D693-2BA1-FF4D-8A28-CDA7BC530B3C}"/>
              </a:ext>
            </a:extLst>
          </p:cNvPr>
          <p:cNvSpPr txBox="1">
            <a:spLocks/>
          </p:cNvSpPr>
          <p:nvPr/>
        </p:nvSpPr>
        <p:spPr>
          <a:xfrm>
            <a:off x="5205787" y="2211791"/>
            <a:ext cx="3794778" cy="4277187"/>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Courier New"/>
              <a:buChar char="o"/>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Arial"/>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endParaRPr lang="en-US" dirty="0"/>
          </a:p>
        </p:txBody>
      </p:sp>
      <p:pic>
        <p:nvPicPr>
          <p:cNvPr id="5" name="k-means clustering.mp4">
            <a:hlinkClick r:id="" action="ppaction://media"/>
            <a:extLst>
              <a:ext uri="{FF2B5EF4-FFF2-40B4-BE49-F238E27FC236}">
                <a16:creationId xmlns:a16="http://schemas.microsoft.com/office/drawing/2014/main" id="{C1C11B16-BF56-5B40-9B9E-0DE817BDC2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4479" y="2778023"/>
            <a:ext cx="4149521" cy="3710955"/>
          </a:xfrm>
          <a:prstGeom prst="rect">
            <a:avLst/>
          </a:prstGeom>
        </p:spPr>
      </p:pic>
    </p:spTree>
    <p:extLst>
      <p:ext uri="{BB962C8B-B14F-4D97-AF65-F5344CB8AC3E}">
        <p14:creationId xmlns:p14="http://schemas.microsoft.com/office/powerpoint/2010/main" val="110823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K-means Clustering: </a:t>
            </a:r>
            <a:r>
              <a:rPr lang="en-AU" altLang="ja-JP" dirty="0"/>
              <a:t>Pros and Cons</a:t>
            </a:r>
            <a:endParaRPr lang="en-AU" dirty="0"/>
          </a:p>
        </p:txBody>
      </p:sp>
      <p:sp>
        <p:nvSpPr>
          <p:cNvPr id="3" name="Content Placeholder 2"/>
          <p:cNvSpPr>
            <a:spLocks noGrp="1"/>
          </p:cNvSpPr>
          <p:nvPr>
            <p:ph idx="1"/>
          </p:nvPr>
        </p:nvSpPr>
        <p:spPr/>
        <p:txBody>
          <a:bodyPr>
            <a:normAutofit/>
          </a:bodyPr>
          <a:lstStyle/>
          <a:p>
            <a:r>
              <a:rPr lang="en-AU" dirty="0"/>
              <a:t>Advantage</a:t>
            </a:r>
          </a:p>
          <a:p>
            <a:pPr lvl="1"/>
            <a:r>
              <a:rPr lang="en-AU" dirty="0"/>
              <a:t>With a large number of variables, K-Means may be computationally faster than hierarchical clustering (if K is small).</a:t>
            </a:r>
          </a:p>
          <a:p>
            <a:r>
              <a:rPr lang="en-AU" dirty="0"/>
              <a:t>Disadvantage</a:t>
            </a:r>
          </a:p>
          <a:p>
            <a:pPr lvl="1"/>
            <a:r>
              <a:rPr lang="en-AU" dirty="0"/>
              <a:t>Difficulty in comparing quality of the clusters produced (e.g. for different initial partitions or values of K affect outcome).</a:t>
            </a:r>
          </a:p>
          <a:p>
            <a:pPr lvl="1"/>
            <a:r>
              <a:rPr lang="en-AU" dirty="0"/>
              <a:t>Different initial partitions can result in different final clusters. It is helpful to rerun the program using the same as well as different K values, to compare the results achieved.</a:t>
            </a:r>
          </a:p>
        </p:txBody>
      </p:sp>
    </p:spTree>
    <p:extLst>
      <p:ext uri="{BB962C8B-B14F-4D97-AF65-F5344CB8AC3E}">
        <p14:creationId xmlns:p14="http://schemas.microsoft.com/office/powerpoint/2010/main" val="2535021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In this week,</a:t>
            </a:r>
          </a:p>
        </p:txBody>
      </p:sp>
      <p:sp>
        <p:nvSpPr>
          <p:cNvPr id="3" name="Content Placeholder 2"/>
          <p:cNvSpPr>
            <a:spLocks noGrp="1"/>
          </p:cNvSpPr>
          <p:nvPr>
            <p:ph idx="1"/>
          </p:nvPr>
        </p:nvSpPr>
        <p:spPr>
          <a:xfrm>
            <a:off x="284165" y="1768125"/>
            <a:ext cx="8574087" cy="630901"/>
          </a:xfrm>
        </p:spPr>
        <p:txBody>
          <a:bodyPr>
            <a:normAutofit/>
          </a:bodyPr>
          <a:lstStyle/>
          <a:p>
            <a:r>
              <a:rPr lang="en-AU" dirty="0"/>
              <a:t>We will learn how to collect data by web crawler</a:t>
            </a:r>
          </a:p>
        </p:txBody>
      </p:sp>
      <p:pic>
        <p:nvPicPr>
          <p:cNvPr id="5" name="图片 4" descr="屏幕快照 2018-02-20 下午4.04.43.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68683" y="2399026"/>
            <a:ext cx="5689600" cy="3822700"/>
          </a:xfrm>
          <a:prstGeom prst="rect">
            <a:avLst/>
          </a:prstGeom>
        </p:spPr>
      </p:pic>
    </p:spTree>
    <p:extLst>
      <p:ext uri="{BB962C8B-B14F-4D97-AF65-F5344CB8AC3E}">
        <p14:creationId xmlns:p14="http://schemas.microsoft.com/office/powerpoint/2010/main" val="2260515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Crawler  Tools</a:t>
            </a:r>
            <a:endParaRPr lang="en-AU" dirty="0"/>
          </a:p>
        </p:txBody>
      </p:sp>
      <p:pic>
        <p:nvPicPr>
          <p:cNvPr id="6" name="图片 5" descr="屏幕快照 2018-02-20 下午4.28.43.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4163" y="1929147"/>
            <a:ext cx="1417997" cy="1815036"/>
          </a:xfrm>
          <a:prstGeom prst="rect">
            <a:avLst/>
          </a:prstGeom>
        </p:spPr>
      </p:pic>
      <p:pic>
        <p:nvPicPr>
          <p:cNvPr id="7" name="图片 6" descr="屏幕快照 2018-02-20 下午4.31.40.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42721" y="5399811"/>
            <a:ext cx="3491217" cy="1072559"/>
          </a:xfrm>
          <a:prstGeom prst="rect">
            <a:avLst/>
          </a:prstGeom>
        </p:spPr>
      </p:pic>
      <p:pic>
        <p:nvPicPr>
          <p:cNvPr id="10" name="图片 9" descr="屏幕快照 2018-02-20 下午4.37.08.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92931" y="4503560"/>
            <a:ext cx="2865319" cy="1247630"/>
          </a:xfrm>
          <a:prstGeom prst="rect">
            <a:avLst/>
          </a:prstGeom>
        </p:spPr>
      </p:pic>
      <p:pic>
        <p:nvPicPr>
          <p:cNvPr id="11" name="图片 10" descr="屏幕快照 2018-02-20 下午4.37.16.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18102" y="4060025"/>
            <a:ext cx="2092449" cy="845698"/>
          </a:xfrm>
          <a:prstGeom prst="rect">
            <a:avLst/>
          </a:prstGeom>
        </p:spPr>
      </p:pic>
      <p:pic>
        <p:nvPicPr>
          <p:cNvPr id="13" name="图片 12" descr="屏幕快照 2018-02-20 下午4.37.03.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710730" y="1724882"/>
            <a:ext cx="1111250" cy="1358900"/>
          </a:xfrm>
          <a:prstGeom prst="rect">
            <a:avLst/>
          </a:prstGeom>
        </p:spPr>
      </p:pic>
      <p:pic>
        <p:nvPicPr>
          <p:cNvPr id="4" name="图片 3" descr="屏幕快照 2018-02-20 下午4.38.24.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542721" y="1929147"/>
            <a:ext cx="3339479" cy="3330203"/>
          </a:xfrm>
          <a:prstGeom prst="rect">
            <a:avLst/>
          </a:prstGeom>
        </p:spPr>
      </p:pic>
      <p:pic>
        <p:nvPicPr>
          <p:cNvPr id="14" name="图片 13" descr="屏幕快照 2018-02-20 下午4.36.56.pn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92931" y="5905216"/>
            <a:ext cx="2674396" cy="552133"/>
          </a:xfrm>
          <a:prstGeom prst="rect">
            <a:avLst/>
          </a:prstGeom>
        </p:spPr>
      </p:pic>
      <p:pic>
        <p:nvPicPr>
          <p:cNvPr id="15" name="图片 14" descr="屏幕快照 2018-02-20 下午4.36.52.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081284" y="2126268"/>
            <a:ext cx="2062716" cy="844647"/>
          </a:xfrm>
          <a:prstGeom prst="rect">
            <a:avLst/>
          </a:prstGeom>
        </p:spPr>
      </p:pic>
      <p:pic>
        <p:nvPicPr>
          <p:cNvPr id="8" name="图片 7" descr="屏幕快照 2018-02-20 下午4.33.17.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366784" y="1724882"/>
            <a:ext cx="1714500" cy="914400"/>
          </a:xfrm>
          <a:prstGeom prst="rect">
            <a:avLst/>
          </a:prstGeom>
        </p:spPr>
      </p:pic>
      <p:pic>
        <p:nvPicPr>
          <p:cNvPr id="16" name="图片 15" descr="屏幕快照 2018-02-20 下午4.43.48.png"/>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255460" y="3436348"/>
            <a:ext cx="2006600" cy="622300"/>
          </a:xfrm>
          <a:prstGeom prst="rect">
            <a:avLst/>
          </a:prstGeom>
        </p:spPr>
      </p:pic>
      <p:pic>
        <p:nvPicPr>
          <p:cNvPr id="17" name="图片 16" descr="屏幕快照 2018-02-20 下午4.46.46.pn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84163" y="5751190"/>
            <a:ext cx="1854200" cy="914400"/>
          </a:xfrm>
          <a:prstGeom prst="rect">
            <a:avLst/>
          </a:prstGeom>
        </p:spPr>
      </p:pic>
      <p:sp>
        <p:nvSpPr>
          <p:cNvPr id="18" name="椭圆 17"/>
          <p:cNvSpPr/>
          <p:nvPr/>
        </p:nvSpPr>
        <p:spPr>
          <a:xfrm>
            <a:off x="118102" y="1906164"/>
            <a:ext cx="1584057" cy="2129501"/>
          </a:xfrm>
          <a:prstGeom prst="ellipse">
            <a:avLst/>
          </a:prstGeom>
          <a:noFill/>
          <a:ln w="28575"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a:lstStyle/>
          <a:p>
            <a:endParaRPr lang="zh-CN" altLang="en-US" dirty="0"/>
          </a:p>
        </p:txBody>
      </p:sp>
      <p:sp>
        <p:nvSpPr>
          <p:cNvPr id="20" name="椭圆 19"/>
          <p:cNvSpPr/>
          <p:nvPr/>
        </p:nvSpPr>
        <p:spPr>
          <a:xfrm>
            <a:off x="6028880" y="3083782"/>
            <a:ext cx="2638447" cy="1243873"/>
          </a:xfrm>
          <a:prstGeom prst="ellipse">
            <a:avLst/>
          </a:prstGeom>
          <a:noFill/>
          <a:ln w="28575"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a:lstStyle/>
          <a:p>
            <a:endParaRPr lang="zh-CN" altLang="en-US" dirty="0"/>
          </a:p>
        </p:txBody>
      </p:sp>
    </p:spTree>
    <p:extLst>
      <p:ext uri="{BB962C8B-B14F-4D97-AF65-F5344CB8AC3E}">
        <p14:creationId xmlns:p14="http://schemas.microsoft.com/office/powerpoint/2010/main" val="4258052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Import.io</a:t>
            </a:r>
            <a:endParaRPr lang="en-AU" dirty="0"/>
          </a:p>
        </p:txBody>
      </p:sp>
      <p:pic>
        <p:nvPicPr>
          <p:cNvPr id="3" name="图片 2" descr="屏幕快照 2018-02-20 下午5.19.03.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4163" y="1912411"/>
            <a:ext cx="5709351" cy="1751272"/>
          </a:xfrm>
          <a:prstGeom prst="rect">
            <a:avLst/>
          </a:prstGeom>
        </p:spPr>
      </p:pic>
      <p:pic>
        <p:nvPicPr>
          <p:cNvPr id="6" name="图片 5" descr="屏幕快照 2018-02-20 下午5.19.15.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75028" y="4121540"/>
            <a:ext cx="5383222" cy="1964404"/>
          </a:xfrm>
          <a:prstGeom prst="rect">
            <a:avLst/>
          </a:prstGeom>
        </p:spPr>
      </p:pic>
      <p:pic>
        <p:nvPicPr>
          <p:cNvPr id="8" name="图片 7" descr="屏幕快照 2018-02-20 下午5.20.09.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93514" y="1968202"/>
            <a:ext cx="2493393" cy="1848436"/>
          </a:xfrm>
          <a:prstGeom prst="rect">
            <a:avLst/>
          </a:prstGeom>
        </p:spPr>
      </p:pic>
      <p:pic>
        <p:nvPicPr>
          <p:cNvPr id="9" name="图片 8" descr="屏幕快照 2018-02-20 下午5.20.16.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5419" y="3861811"/>
            <a:ext cx="3123419" cy="2483862"/>
          </a:xfrm>
          <a:prstGeom prst="rect">
            <a:avLst/>
          </a:prstGeom>
        </p:spPr>
      </p:pic>
      <p:sp>
        <p:nvSpPr>
          <p:cNvPr id="4" name="Rectangle 3">
            <a:extLst>
              <a:ext uri="{FF2B5EF4-FFF2-40B4-BE49-F238E27FC236}">
                <a16:creationId xmlns:a16="http://schemas.microsoft.com/office/drawing/2014/main" id="{B012934A-A373-9741-A246-CBC0100625C0}"/>
              </a:ext>
            </a:extLst>
          </p:cNvPr>
          <p:cNvSpPr/>
          <p:nvPr/>
        </p:nvSpPr>
        <p:spPr>
          <a:xfrm>
            <a:off x="2247689" y="6359135"/>
            <a:ext cx="6896311" cy="369332"/>
          </a:xfrm>
          <a:prstGeom prst="rect">
            <a:avLst/>
          </a:prstGeom>
        </p:spPr>
        <p:txBody>
          <a:bodyPr wrap="none">
            <a:spAutoFit/>
          </a:bodyPr>
          <a:lstStyle/>
          <a:p>
            <a:r>
              <a:rPr lang="en-AU" dirty="0">
                <a:hlinkClick r:id="rId6"/>
              </a:rPr>
              <a:t>Quick overview to get you started with </a:t>
            </a:r>
            <a:r>
              <a:rPr lang="en-AU" dirty="0" err="1">
                <a:hlinkClick r:id="rId6"/>
              </a:rPr>
              <a:t>Import.io</a:t>
            </a:r>
            <a:r>
              <a:rPr lang="en-AU" dirty="0">
                <a:hlinkClick r:id="rId6"/>
              </a:rPr>
              <a:t> extraction and queries</a:t>
            </a:r>
            <a:endParaRPr lang="zh-CN" altLang="en-US" dirty="0">
              <a:solidFill>
                <a:srgbClr val="FF0000"/>
              </a:solidFill>
            </a:endParaRPr>
          </a:p>
        </p:txBody>
      </p:sp>
    </p:spTree>
    <p:extLst>
      <p:ext uri="{BB962C8B-B14F-4D97-AF65-F5344CB8AC3E}">
        <p14:creationId xmlns:p14="http://schemas.microsoft.com/office/powerpoint/2010/main" val="3373539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KDD Process</a:t>
            </a:r>
          </a:p>
        </p:txBody>
      </p:sp>
      <p:pic>
        <p:nvPicPr>
          <p:cNvPr id="57" name="Picture 56"/>
          <p:cNvPicPr>
            <a:picLocks noChangeAspect="1"/>
          </p:cNvPicPr>
          <p:nvPr/>
        </p:nvPicPr>
        <p:blipFill>
          <a:blip r:embed="rId3"/>
          <a:stretch>
            <a:fillRect/>
          </a:stretch>
        </p:blipFill>
        <p:spPr>
          <a:xfrm>
            <a:off x="508000" y="1784221"/>
            <a:ext cx="8115300" cy="4965700"/>
          </a:xfrm>
          <a:prstGeom prst="rect">
            <a:avLst/>
          </a:prstGeom>
        </p:spPr>
      </p:pic>
    </p:spTree>
    <p:extLst>
      <p:ext uri="{BB962C8B-B14F-4D97-AF65-F5344CB8AC3E}">
        <p14:creationId xmlns:p14="http://schemas.microsoft.com/office/powerpoint/2010/main" val="2903154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Octoparse</a:t>
            </a:r>
            <a:endParaRPr lang="en-AU" dirty="0"/>
          </a:p>
        </p:txBody>
      </p:sp>
      <p:sp>
        <p:nvSpPr>
          <p:cNvPr id="5" name="矩形 4"/>
          <p:cNvSpPr/>
          <p:nvPr/>
        </p:nvSpPr>
        <p:spPr>
          <a:xfrm>
            <a:off x="619967" y="2121442"/>
            <a:ext cx="7503785" cy="2308324"/>
          </a:xfrm>
          <a:prstGeom prst="rect">
            <a:avLst/>
          </a:prstGeom>
        </p:spPr>
        <p:txBody>
          <a:bodyPr wrap="square">
            <a:spAutoFit/>
          </a:bodyPr>
          <a:lstStyle/>
          <a:p>
            <a:r>
              <a:rPr lang="en-US" altLang="zh-CN" sz="2400" dirty="0" err="1"/>
              <a:t>Octoparse</a:t>
            </a:r>
            <a:r>
              <a:rPr lang="en-US" altLang="zh-CN" sz="2400" dirty="0"/>
              <a:t> is a powerful web scraping tools that can grab open data from almost all the websites. The features of </a:t>
            </a:r>
            <a:r>
              <a:rPr lang="en-US" altLang="zh-CN" sz="2400" dirty="0" err="1"/>
              <a:t>Octoparse</a:t>
            </a:r>
            <a:r>
              <a:rPr lang="en-US" altLang="zh-CN" sz="2400" dirty="0"/>
              <a:t> enables you to work with dynamic unstructured data by just clicking on single data points and </a:t>
            </a:r>
            <a:r>
              <a:rPr lang="en-US" altLang="zh-CN" sz="2400" dirty="0" err="1"/>
              <a:t>Octoparse</a:t>
            </a:r>
            <a:r>
              <a:rPr lang="en-US" altLang="zh-CN" sz="2400" dirty="0"/>
              <a:t> will generate efficient code to extract data automatically. </a:t>
            </a:r>
            <a:r>
              <a:rPr lang="en-US" altLang="zh-CN" sz="2400" dirty="0">
                <a:solidFill>
                  <a:srgbClr val="FF0000"/>
                </a:solidFill>
              </a:rPr>
              <a:t>No coding required</a:t>
            </a:r>
            <a:r>
              <a:rPr lang="en-US" altLang="zh-CN" sz="2400" dirty="0"/>
              <a:t>. </a:t>
            </a:r>
            <a:endParaRPr lang="zh-CN" altLang="en-US" sz="2400" dirty="0"/>
          </a:p>
        </p:txBody>
      </p:sp>
      <p:sp>
        <p:nvSpPr>
          <p:cNvPr id="9" name="矩形 8"/>
          <p:cNvSpPr/>
          <p:nvPr/>
        </p:nvSpPr>
        <p:spPr>
          <a:xfrm>
            <a:off x="769154" y="5110525"/>
            <a:ext cx="4061879" cy="523220"/>
          </a:xfrm>
          <a:prstGeom prst="rect">
            <a:avLst/>
          </a:prstGeom>
        </p:spPr>
        <p:txBody>
          <a:bodyPr wrap="none">
            <a:spAutoFit/>
          </a:bodyPr>
          <a:lstStyle/>
          <a:p>
            <a:r>
              <a:rPr lang="en-US" altLang="zh-CN" sz="2800" dirty="0">
                <a:solidFill>
                  <a:srgbClr val="FF0000"/>
                </a:solidFill>
                <a:hlinkClick r:id="rId3"/>
              </a:rPr>
              <a:t>Introduction of Octoparse</a:t>
            </a:r>
            <a:endParaRPr lang="zh-CN" altLang="en-US" sz="2800" dirty="0">
              <a:solidFill>
                <a:srgbClr val="FF0000"/>
              </a:solidFill>
            </a:endParaRPr>
          </a:p>
        </p:txBody>
      </p:sp>
    </p:spTree>
    <p:extLst>
      <p:ext uri="{BB962C8B-B14F-4D97-AF65-F5344CB8AC3E}">
        <p14:creationId xmlns:p14="http://schemas.microsoft.com/office/powerpoint/2010/main" val="1351550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I make a simple crawler in PHP?</a:t>
            </a:r>
            <a:endParaRPr lang="en-AU" dirty="0"/>
          </a:p>
        </p:txBody>
      </p:sp>
      <p:sp>
        <p:nvSpPr>
          <p:cNvPr id="5" name="矩形 4"/>
          <p:cNvSpPr/>
          <p:nvPr/>
        </p:nvSpPr>
        <p:spPr>
          <a:xfrm>
            <a:off x="619967" y="2121442"/>
            <a:ext cx="7719361" cy="3170099"/>
          </a:xfrm>
          <a:prstGeom prst="rect">
            <a:avLst/>
          </a:prstGeom>
        </p:spPr>
        <p:txBody>
          <a:bodyPr wrap="square">
            <a:spAutoFit/>
          </a:bodyPr>
          <a:lstStyle/>
          <a:p>
            <a:r>
              <a:rPr lang="en-AU" sz="2400" b="1" dirty="0"/>
              <a:t>PHP Web Crawler</a:t>
            </a:r>
            <a:r>
              <a:rPr lang="en-AU" sz="2400" dirty="0"/>
              <a:t> is a software that searches for links in the web. </a:t>
            </a:r>
            <a:endParaRPr lang="en-US" altLang="zh-CN" sz="2400" dirty="0"/>
          </a:p>
          <a:p>
            <a:endParaRPr lang="en-US" altLang="zh-CN" sz="2400" dirty="0"/>
          </a:p>
          <a:p>
            <a:r>
              <a:rPr lang="en-US" altLang="zh-CN" sz="2400" dirty="0"/>
              <a:t>Feature:</a:t>
            </a:r>
          </a:p>
          <a:p>
            <a:pPr marL="342900" indent="-342900">
              <a:buFont typeface="Arial" panose="020B0604020202020204" pitchFamily="34" charset="0"/>
              <a:buChar char="•"/>
            </a:pPr>
            <a:r>
              <a:rPr lang="en-US" altLang="zh-CN" sz="2000" dirty="0">
                <a:solidFill>
                  <a:schemeClr val="tx1">
                    <a:lumMod val="75000"/>
                    <a:lumOff val="25000"/>
                  </a:schemeClr>
                </a:solidFill>
              </a:rPr>
              <a:t>Crawling is limited by depth setting or amount;</a:t>
            </a:r>
          </a:p>
          <a:p>
            <a:pPr marL="342900" indent="-342900">
              <a:buFont typeface="Arial" panose="020B0604020202020204" pitchFamily="34" charset="0"/>
              <a:buChar char="•"/>
            </a:pPr>
            <a:r>
              <a:rPr lang="en-US" altLang="zh-CN" sz="2000" dirty="0">
                <a:solidFill>
                  <a:schemeClr val="tx1">
                    <a:lumMod val="75000"/>
                    <a:lumOff val="25000"/>
                  </a:schemeClr>
                </a:solidFill>
              </a:rPr>
              <a:t>Full text search support;</a:t>
            </a:r>
          </a:p>
          <a:p>
            <a:pPr marL="342900" indent="-342900">
              <a:buFont typeface="Arial" panose="020B0604020202020204" pitchFamily="34" charset="0"/>
              <a:buChar char="•"/>
            </a:pPr>
            <a:r>
              <a:rPr lang="en-US" altLang="zh-CN" sz="2000" dirty="0">
                <a:solidFill>
                  <a:schemeClr val="tx1">
                    <a:lumMod val="75000"/>
                    <a:lumOff val="25000"/>
                  </a:schemeClr>
                </a:solidFill>
              </a:rPr>
              <a:t>As a general PHP script it allows running crawler manually from browser;</a:t>
            </a:r>
          </a:p>
          <a:p>
            <a:endParaRPr lang="zh-CN" altLang="en-US" sz="2400" dirty="0"/>
          </a:p>
        </p:txBody>
      </p:sp>
    </p:spTree>
    <p:extLst>
      <p:ext uri="{BB962C8B-B14F-4D97-AF65-F5344CB8AC3E}">
        <p14:creationId xmlns:p14="http://schemas.microsoft.com/office/powerpoint/2010/main" val="2624323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I make a simple crawler in PHP?</a:t>
            </a:r>
            <a:endParaRPr lang="en-AU" dirty="0"/>
          </a:p>
        </p:txBody>
      </p:sp>
      <p:sp>
        <p:nvSpPr>
          <p:cNvPr id="5" name="矩形 4"/>
          <p:cNvSpPr/>
          <p:nvPr/>
        </p:nvSpPr>
        <p:spPr>
          <a:xfrm>
            <a:off x="619967" y="2121442"/>
            <a:ext cx="7719361" cy="4401205"/>
          </a:xfrm>
          <a:prstGeom prst="rect">
            <a:avLst/>
          </a:prstGeom>
        </p:spPr>
        <p:txBody>
          <a:bodyPr wrap="square">
            <a:spAutoFit/>
          </a:bodyPr>
          <a:lstStyle/>
          <a:p>
            <a:r>
              <a:rPr lang="en-AU" sz="2400" dirty="0" err="1"/>
              <a:t>QueryList</a:t>
            </a:r>
            <a:r>
              <a:rPr lang="en-AU" sz="2400" dirty="0"/>
              <a:t> is a simple, elegant, extensible PHP Web Scraper (crawler/spider) ,based on </a:t>
            </a:r>
            <a:r>
              <a:rPr lang="en-AU" sz="2400" dirty="0" err="1"/>
              <a:t>phpQuery</a:t>
            </a:r>
            <a:r>
              <a:rPr lang="en-AU" sz="2400" dirty="0"/>
              <a:t>.</a:t>
            </a:r>
            <a:endParaRPr lang="en-US" altLang="zh-CN" sz="2400" dirty="0"/>
          </a:p>
          <a:p>
            <a:endParaRPr lang="en-US" altLang="zh-CN" sz="2400" dirty="0"/>
          </a:p>
          <a:p>
            <a:r>
              <a:rPr lang="en-US" altLang="zh-CN" sz="2400" dirty="0"/>
              <a:t>Feature:</a:t>
            </a:r>
          </a:p>
          <a:p>
            <a:pPr marL="342900" indent="-342900">
              <a:buFont typeface="Arial" panose="020B0604020202020204" pitchFamily="34" charset="0"/>
              <a:buChar char="•"/>
            </a:pPr>
            <a:r>
              <a:rPr lang="en-AU" altLang="zh-CN" sz="2000" dirty="0">
                <a:solidFill>
                  <a:schemeClr val="tx1">
                    <a:lumMod val="75000"/>
                    <a:lumOff val="25000"/>
                  </a:schemeClr>
                </a:solidFill>
              </a:rPr>
              <a:t>Have the same CSS3 DOM selector as jQuery</a:t>
            </a:r>
          </a:p>
          <a:p>
            <a:pPr marL="342900" indent="-342900">
              <a:buFont typeface="Arial" panose="020B0604020202020204" pitchFamily="34" charset="0"/>
              <a:buChar char="•"/>
            </a:pPr>
            <a:r>
              <a:rPr lang="en-AU" altLang="zh-CN" sz="2000" dirty="0">
                <a:solidFill>
                  <a:schemeClr val="tx1">
                    <a:lumMod val="75000"/>
                    <a:lumOff val="25000"/>
                  </a:schemeClr>
                </a:solidFill>
              </a:rPr>
              <a:t>Have the same DOM manipulation API as jQuery</a:t>
            </a:r>
          </a:p>
          <a:p>
            <a:pPr marL="342900" indent="-342900">
              <a:buFont typeface="Arial" panose="020B0604020202020204" pitchFamily="34" charset="0"/>
              <a:buChar char="•"/>
            </a:pPr>
            <a:r>
              <a:rPr lang="en-AU" altLang="zh-CN" sz="2000" dirty="0">
                <a:solidFill>
                  <a:schemeClr val="tx1">
                    <a:lumMod val="75000"/>
                    <a:lumOff val="25000"/>
                  </a:schemeClr>
                </a:solidFill>
              </a:rPr>
              <a:t>Have a strong HTTP request suite, easy to achieve</a:t>
            </a:r>
          </a:p>
          <a:p>
            <a:pPr marL="342900" indent="-342900">
              <a:buFont typeface="Arial" panose="020B0604020202020204" pitchFamily="34" charset="0"/>
              <a:buChar char="•"/>
            </a:pPr>
            <a:r>
              <a:rPr lang="en-AU" altLang="zh-CN" sz="2000" dirty="0">
                <a:solidFill>
                  <a:schemeClr val="tx1">
                    <a:lumMod val="75000"/>
                    <a:lumOff val="25000"/>
                  </a:schemeClr>
                </a:solidFill>
              </a:rPr>
              <a:t>Have powerful content filtering, you can use the </a:t>
            </a:r>
            <a:r>
              <a:rPr lang="en-AU" altLang="zh-CN" sz="2000" dirty="0" err="1">
                <a:solidFill>
                  <a:schemeClr val="tx1">
                    <a:lumMod val="75000"/>
                    <a:lumOff val="25000"/>
                  </a:schemeClr>
                </a:solidFill>
              </a:rPr>
              <a:t>jQuey</a:t>
            </a:r>
            <a:r>
              <a:rPr lang="en-AU" altLang="zh-CN" sz="2000" dirty="0">
                <a:solidFill>
                  <a:schemeClr val="tx1">
                    <a:lumMod val="75000"/>
                    <a:lumOff val="25000"/>
                  </a:schemeClr>
                </a:solidFill>
              </a:rPr>
              <a:t> selector to filter content</a:t>
            </a:r>
          </a:p>
          <a:p>
            <a:pPr marL="342900" indent="-342900">
              <a:buFont typeface="Arial" panose="020B0604020202020204" pitchFamily="34" charset="0"/>
              <a:buChar char="•"/>
            </a:pPr>
            <a:r>
              <a:rPr lang="en-AU" altLang="zh-CN" sz="2000" dirty="0">
                <a:solidFill>
                  <a:schemeClr val="tx1">
                    <a:lumMod val="75000"/>
                    <a:lumOff val="25000"/>
                  </a:schemeClr>
                </a:solidFill>
              </a:rPr>
              <a:t>Has a high degree of modular design, scalability and strong</a:t>
            </a:r>
          </a:p>
          <a:p>
            <a:pPr marL="342900" indent="-342900">
              <a:buFont typeface="Arial" panose="020B0604020202020204" pitchFamily="34" charset="0"/>
              <a:buChar char="•"/>
            </a:pPr>
            <a:r>
              <a:rPr lang="en-AU" altLang="zh-CN" sz="2000" dirty="0">
                <a:solidFill>
                  <a:schemeClr val="tx1">
                    <a:lumMod val="75000"/>
                    <a:lumOff val="25000"/>
                  </a:schemeClr>
                </a:solidFill>
              </a:rPr>
              <a:t>Have an expressive API</a:t>
            </a:r>
          </a:p>
          <a:p>
            <a:pPr marL="342900" indent="-342900">
              <a:buFont typeface="Arial" panose="020B0604020202020204" pitchFamily="34" charset="0"/>
              <a:buChar char="•"/>
            </a:pPr>
            <a:r>
              <a:rPr lang="en-AU" altLang="zh-CN" sz="2000" dirty="0">
                <a:solidFill>
                  <a:schemeClr val="tx1">
                    <a:lumMod val="75000"/>
                    <a:lumOff val="25000"/>
                  </a:schemeClr>
                </a:solidFill>
              </a:rPr>
              <a:t>Has a wealth of plug-ins</a:t>
            </a:r>
            <a:r>
              <a:rPr lang="en-US" altLang="zh-CN" sz="2000" dirty="0">
                <a:solidFill>
                  <a:schemeClr val="tx1">
                    <a:lumMod val="75000"/>
                    <a:lumOff val="25000"/>
                  </a:schemeClr>
                </a:solidFill>
              </a:rPr>
              <a:t>;</a:t>
            </a:r>
          </a:p>
          <a:p>
            <a:endParaRPr lang="zh-CN" altLang="en-US" sz="2400" dirty="0"/>
          </a:p>
        </p:txBody>
      </p:sp>
    </p:spTree>
    <p:extLst>
      <p:ext uri="{BB962C8B-B14F-4D97-AF65-F5344CB8AC3E}">
        <p14:creationId xmlns:p14="http://schemas.microsoft.com/office/powerpoint/2010/main" val="233137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Usage</a:t>
            </a:r>
          </a:p>
        </p:txBody>
      </p:sp>
      <p:sp>
        <p:nvSpPr>
          <p:cNvPr id="5" name="矩形 4"/>
          <p:cNvSpPr/>
          <p:nvPr/>
        </p:nvSpPr>
        <p:spPr>
          <a:xfrm>
            <a:off x="284163" y="1878451"/>
            <a:ext cx="7719361" cy="461665"/>
          </a:xfrm>
          <a:prstGeom prst="rect">
            <a:avLst/>
          </a:prstGeom>
        </p:spPr>
        <p:txBody>
          <a:bodyPr wrap="square">
            <a:spAutoFit/>
          </a:bodyPr>
          <a:lstStyle/>
          <a:p>
            <a:r>
              <a:rPr lang="en-AU" sz="2400" b="1" dirty="0"/>
              <a:t>DOM Traversal and Manipulation</a:t>
            </a:r>
          </a:p>
        </p:txBody>
      </p:sp>
      <p:sp>
        <p:nvSpPr>
          <p:cNvPr id="3" name="Rectangle 2">
            <a:extLst>
              <a:ext uri="{FF2B5EF4-FFF2-40B4-BE49-F238E27FC236}">
                <a16:creationId xmlns:a16="http://schemas.microsoft.com/office/drawing/2014/main" id="{54525385-B7B0-4428-9300-F292D5B216B9}"/>
              </a:ext>
            </a:extLst>
          </p:cNvPr>
          <p:cNvSpPr/>
          <p:nvPr/>
        </p:nvSpPr>
        <p:spPr>
          <a:xfrm>
            <a:off x="407932" y="2340116"/>
            <a:ext cx="4281044" cy="830997"/>
          </a:xfrm>
          <a:prstGeom prst="rect">
            <a:avLst/>
          </a:prstGeom>
        </p:spPr>
        <p:txBody>
          <a:bodyPr wrap="none">
            <a:spAutoFit/>
          </a:bodyPr>
          <a:lstStyle/>
          <a:p>
            <a:pPr>
              <a:buFont typeface="Arial" panose="020B0604020202020204" pitchFamily="34" charset="0"/>
              <a:buChar char="•"/>
            </a:pPr>
            <a:r>
              <a:rPr lang="en-AU" sz="2400" dirty="0" err="1"/>
              <a:t>Crawl「Google</a:t>
            </a:r>
            <a:r>
              <a:rPr lang="en-AU" sz="2400" dirty="0"/>
              <a:t> search results」</a:t>
            </a:r>
          </a:p>
          <a:p>
            <a:endParaRPr lang="en-AU" sz="2400" dirty="0"/>
          </a:p>
        </p:txBody>
      </p:sp>
      <p:pic>
        <p:nvPicPr>
          <p:cNvPr id="10" name="Picture 9">
            <a:extLst>
              <a:ext uri="{FF2B5EF4-FFF2-40B4-BE49-F238E27FC236}">
                <a16:creationId xmlns:a16="http://schemas.microsoft.com/office/drawing/2014/main" id="{CBFDDBC5-F13E-42EC-A3F6-5FB175C35CDB}"/>
              </a:ext>
            </a:extLst>
          </p:cNvPr>
          <p:cNvPicPr>
            <a:picLocks noChangeAspect="1"/>
          </p:cNvPicPr>
          <p:nvPr/>
        </p:nvPicPr>
        <p:blipFill>
          <a:blip r:embed="rId3"/>
          <a:stretch>
            <a:fillRect/>
          </a:stretch>
        </p:blipFill>
        <p:spPr>
          <a:xfrm>
            <a:off x="298312" y="2727310"/>
            <a:ext cx="6830768" cy="1700760"/>
          </a:xfrm>
          <a:prstGeom prst="rect">
            <a:avLst/>
          </a:prstGeom>
        </p:spPr>
      </p:pic>
      <p:pic>
        <p:nvPicPr>
          <p:cNvPr id="11" name="Picture 10">
            <a:extLst>
              <a:ext uri="{FF2B5EF4-FFF2-40B4-BE49-F238E27FC236}">
                <a16:creationId xmlns:a16="http://schemas.microsoft.com/office/drawing/2014/main" id="{FDC37BBD-0C39-4FB1-8723-BB39A1226808}"/>
              </a:ext>
            </a:extLst>
          </p:cNvPr>
          <p:cNvPicPr>
            <a:picLocks noChangeAspect="1"/>
          </p:cNvPicPr>
          <p:nvPr/>
        </p:nvPicPr>
        <p:blipFill>
          <a:blip r:embed="rId4"/>
          <a:stretch>
            <a:fillRect/>
          </a:stretch>
        </p:blipFill>
        <p:spPr>
          <a:xfrm>
            <a:off x="2595258" y="3869635"/>
            <a:ext cx="5253225" cy="2882348"/>
          </a:xfrm>
          <a:prstGeom prst="rect">
            <a:avLst/>
          </a:prstGeom>
        </p:spPr>
      </p:pic>
    </p:spTree>
    <p:extLst>
      <p:ext uri="{BB962C8B-B14F-4D97-AF65-F5344CB8AC3E}">
        <p14:creationId xmlns:p14="http://schemas.microsoft.com/office/powerpoint/2010/main" val="6648576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Usage</a:t>
            </a:r>
          </a:p>
        </p:txBody>
      </p:sp>
      <p:sp>
        <p:nvSpPr>
          <p:cNvPr id="5" name="矩形 4"/>
          <p:cNvSpPr/>
          <p:nvPr/>
        </p:nvSpPr>
        <p:spPr>
          <a:xfrm>
            <a:off x="284163" y="1878451"/>
            <a:ext cx="7719361" cy="461665"/>
          </a:xfrm>
          <a:prstGeom prst="rect">
            <a:avLst/>
          </a:prstGeom>
        </p:spPr>
        <p:txBody>
          <a:bodyPr wrap="square">
            <a:spAutoFit/>
          </a:bodyPr>
          <a:lstStyle/>
          <a:p>
            <a:r>
              <a:rPr lang="en-AU" sz="2400" b="1" dirty="0"/>
              <a:t>DOM Traversal and Manipulation</a:t>
            </a:r>
          </a:p>
        </p:txBody>
      </p:sp>
      <p:sp>
        <p:nvSpPr>
          <p:cNvPr id="3" name="Rectangle 2">
            <a:extLst>
              <a:ext uri="{FF2B5EF4-FFF2-40B4-BE49-F238E27FC236}">
                <a16:creationId xmlns:a16="http://schemas.microsoft.com/office/drawing/2014/main" id="{54525385-B7B0-4428-9300-F292D5B216B9}"/>
              </a:ext>
            </a:extLst>
          </p:cNvPr>
          <p:cNvSpPr/>
          <p:nvPr/>
        </p:nvSpPr>
        <p:spPr>
          <a:xfrm>
            <a:off x="407932" y="2340116"/>
            <a:ext cx="6746975" cy="1384995"/>
          </a:xfrm>
          <a:prstGeom prst="rect">
            <a:avLst/>
          </a:prstGeom>
        </p:spPr>
        <p:txBody>
          <a:bodyPr wrap="none">
            <a:spAutoFit/>
          </a:bodyPr>
          <a:lstStyle/>
          <a:p>
            <a:pPr>
              <a:buFont typeface="Arial" panose="020B0604020202020204" pitchFamily="34" charset="0"/>
              <a:buChar char="•"/>
            </a:pPr>
            <a:r>
              <a:rPr lang="en-AU" sz="2400" dirty="0" err="1"/>
              <a:t>Crawl「UTAS</a:t>
            </a:r>
            <a:r>
              <a:rPr lang="en-AU" sz="2400" dirty="0"/>
              <a:t>」 image links</a:t>
            </a:r>
          </a:p>
          <a:p>
            <a:r>
              <a:rPr lang="id-ID" dirty="0"/>
              <a:t>$url="http://www.utas.edu.au";</a:t>
            </a:r>
          </a:p>
          <a:p>
            <a:r>
              <a:rPr lang="id-ID" dirty="0"/>
              <a:t>$reg=array(</a:t>
            </a:r>
            <a:r>
              <a:rPr lang="en-AU" dirty="0"/>
              <a:t> "</a:t>
            </a:r>
            <a:r>
              <a:rPr lang="en-AU" dirty="0" err="1"/>
              <a:t>img</a:t>
            </a:r>
            <a:r>
              <a:rPr lang="en-AU" dirty="0"/>
              <a:t>"=&gt;array(".entity-card .entity-card--thumb </a:t>
            </a:r>
            <a:r>
              <a:rPr lang="en-AU" dirty="0" err="1"/>
              <a:t>img</a:t>
            </a:r>
            <a:r>
              <a:rPr lang="en-AU" dirty="0"/>
              <a:t>",'</a:t>
            </a:r>
            <a:r>
              <a:rPr lang="en-AU" dirty="0" err="1"/>
              <a:t>src</a:t>
            </a:r>
            <a:r>
              <a:rPr lang="en-AU" dirty="0"/>
              <a:t>'),</a:t>
            </a:r>
          </a:p>
          <a:p>
            <a:endParaRPr lang="en-AU" sz="2400" dirty="0"/>
          </a:p>
        </p:txBody>
      </p:sp>
      <p:pic>
        <p:nvPicPr>
          <p:cNvPr id="6" name="Picture 5">
            <a:extLst>
              <a:ext uri="{FF2B5EF4-FFF2-40B4-BE49-F238E27FC236}">
                <a16:creationId xmlns:a16="http://schemas.microsoft.com/office/drawing/2014/main" id="{F5AC798A-E2D3-4393-832D-4A2BAD67661E}"/>
              </a:ext>
            </a:extLst>
          </p:cNvPr>
          <p:cNvPicPr/>
          <p:nvPr/>
        </p:nvPicPr>
        <p:blipFill>
          <a:blip r:embed="rId3"/>
          <a:stretch>
            <a:fillRect/>
          </a:stretch>
        </p:blipFill>
        <p:spPr>
          <a:xfrm>
            <a:off x="407932" y="3429000"/>
            <a:ext cx="7384346" cy="3429000"/>
          </a:xfrm>
          <a:prstGeom prst="rect">
            <a:avLst/>
          </a:prstGeom>
        </p:spPr>
      </p:pic>
    </p:spTree>
    <p:extLst>
      <p:ext uri="{BB962C8B-B14F-4D97-AF65-F5344CB8AC3E}">
        <p14:creationId xmlns:p14="http://schemas.microsoft.com/office/powerpoint/2010/main" val="914880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5E03-C407-4F98-8FEF-3A68569A88EC}"/>
              </a:ext>
            </a:extLst>
          </p:cNvPr>
          <p:cNvSpPr>
            <a:spLocks noGrp="1"/>
          </p:cNvSpPr>
          <p:nvPr>
            <p:ph type="title"/>
          </p:nvPr>
        </p:nvSpPr>
        <p:spPr/>
        <p:txBody>
          <a:bodyPr/>
          <a:lstStyle/>
          <a:p>
            <a:r>
              <a:rPr lang="en-AU" dirty="0"/>
              <a:t>R</a:t>
            </a:r>
            <a:r>
              <a:rPr lang="en-US" altLang="zh-CN" dirty="0"/>
              <a:t>un PHP in local sever (</a:t>
            </a:r>
            <a:r>
              <a:rPr lang="en-US" altLang="zh-CN" dirty="0" err="1"/>
              <a:t>Xampp</a:t>
            </a:r>
            <a:r>
              <a:rPr lang="en-US" altLang="zh-CN" dirty="0"/>
              <a:t>)</a:t>
            </a:r>
            <a:endParaRPr lang="en-AU" dirty="0"/>
          </a:p>
        </p:txBody>
      </p:sp>
      <p:pic>
        <p:nvPicPr>
          <p:cNvPr id="5" name="Content Placeholder 4">
            <a:extLst>
              <a:ext uri="{FF2B5EF4-FFF2-40B4-BE49-F238E27FC236}">
                <a16:creationId xmlns:a16="http://schemas.microsoft.com/office/drawing/2014/main" id="{55CAFD22-CF0D-4933-8C01-54370A95B2F0}"/>
              </a:ext>
            </a:extLst>
          </p:cNvPr>
          <p:cNvPicPr>
            <a:picLocks noGrp="1" noChangeAspect="1"/>
          </p:cNvPicPr>
          <p:nvPr>
            <p:ph idx="1"/>
          </p:nvPr>
        </p:nvPicPr>
        <p:blipFill>
          <a:blip r:embed="rId2"/>
          <a:stretch>
            <a:fillRect/>
          </a:stretch>
        </p:blipFill>
        <p:spPr>
          <a:xfrm>
            <a:off x="488910" y="1757500"/>
            <a:ext cx="6965185" cy="4764130"/>
          </a:xfrm>
        </p:spPr>
      </p:pic>
      <p:sp>
        <p:nvSpPr>
          <p:cNvPr id="6" name="Oval 5">
            <a:extLst>
              <a:ext uri="{FF2B5EF4-FFF2-40B4-BE49-F238E27FC236}">
                <a16:creationId xmlns:a16="http://schemas.microsoft.com/office/drawing/2014/main" id="{BD78462D-A9C9-4D8F-9DB4-90C926BC8F46}"/>
              </a:ext>
            </a:extLst>
          </p:cNvPr>
          <p:cNvSpPr/>
          <p:nvPr/>
        </p:nvSpPr>
        <p:spPr>
          <a:xfrm>
            <a:off x="5613722" y="2789499"/>
            <a:ext cx="972273" cy="370390"/>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B7051190-2FD4-4984-8063-5DD92821A96B}"/>
              </a:ext>
            </a:extLst>
          </p:cNvPr>
          <p:cNvSpPr/>
          <p:nvPr/>
        </p:nvSpPr>
        <p:spPr>
          <a:xfrm>
            <a:off x="846882" y="2604303"/>
            <a:ext cx="972273" cy="555585"/>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39531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5E03-C407-4F98-8FEF-3A68569A88EC}"/>
              </a:ext>
            </a:extLst>
          </p:cNvPr>
          <p:cNvSpPr>
            <a:spLocks noGrp="1"/>
          </p:cNvSpPr>
          <p:nvPr>
            <p:ph type="title"/>
          </p:nvPr>
        </p:nvSpPr>
        <p:spPr/>
        <p:txBody>
          <a:bodyPr/>
          <a:lstStyle/>
          <a:p>
            <a:r>
              <a:rPr lang="en-AU" dirty="0"/>
              <a:t>R</a:t>
            </a:r>
            <a:r>
              <a:rPr lang="en-US" altLang="zh-CN" dirty="0"/>
              <a:t>un PHP in local sever (</a:t>
            </a:r>
            <a:r>
              <a:rPr lang="en-US" altLang="zh-CN" dirty="0" err="1"/>
              <a:t>Xampp</a:t>
            </a:r>
            <a:r>
              <a:rPr lang="en-US" altLang="zh-CN" dirty="0"/>
              <a:t>)</a:t>
            </a:r>
            <a:endParaRPr lang="en-AU" dirty="0"/>
          </a:p>
        </p:txBody>
      </p:sp>
      <p:sp>
        <p:nvSpPr>
          <p:cNvPr id="8" name="TextBox 7">
            <a:extLst>
              <a:ext uri="{FF2B5EF4-FFF2-40B4-BE49-F238E27FC236}">
                <a16:creationId xmlns:a16="http://schemas.microsoft.com/office/drawing/2014/main" id="{098666C4-7BE0-41F6-8E41-4C052999FE28}"/>
              </a:ext>
            </a:extLst>
          </p:cNvPr>
          <p:cNvSpPr txBox="1"/>
          <p:nvPr/>
        </p:nvSpPr>
        <p:spPr>
          <a:xfrm>
            <a:off x="284163" y="1739629"/>
            <a:ext cx="8574086" cy="830997"/>
          </a:xfrm>
          <a:prstGeom prst="rect">
            <a:avLst/>
          </a:prstGeom>
          <a:noFill/>
        </p:spPr>
        <p:txBody>
          <a:bodyPr wrap="square">
            <a:spAutoFit/>
          </a:bodyPr>
          <a:lstStyle/>
          <a:p>
            <a:r>
              <a:rPr lang="en-AU" sz="2400" dirty="0">
                <a:solidFill>
                  <a:schemeClr val="tx1">
                    <a:lumMod val="85000"/>
                    <a:lumOff val="15000"/>
                  </a:schemeClr>
                </a:solidFill>
              </a:rPr>
              <a:t>Copy the php file into “</a:t>
            </a:r>
            <a:r>
              <a:rPr lang="en-AU" sz="2400" dirty="0" err="1">
                <a:solidFill>
                  <a:schemeClr val="tx1">
                    <a:lumMod val="85000"/>
                    <a:lumOff val="15000"/>
                  </a:schemeClr>
                </a:solidFill>
              </a:rPr>
              <a:t>htdocs</a:t>
            </a:r>
            <a:r>
              <a:rPr lang="en-AU" sz="2400" dirty="0">
                <a:solidFill>
                  <a:schemeClr val="tx1">
                    <a:lumMod val="85000"/>
                    <a:lumOff val="15000"/>
                  </a:schemeClr>
                </a:solidFill>
              </a:rPr>
              <a:t>” file folder.</a:t>
            </a:r>
          </a:p>
          <a:p>
            <a:r>
              <a:rPr lang="en-AU" sz="2400" dirty="0">
                <a:solidFill>
                  <a:schemeClr val="tx1">
                    <a:lumMod val="85000"/>
                    <a:lumOff val="15000"/>
                  </a:schemeClr>
                </a:solidFill>
              </a:rPr>
              <a:t>(Note: you can create sub file folder within </a:t>
            </a:r>
            <a:r>
              <a:rPr lang="en-AU" sz="2400" dirty="0" err="1">
                <a:solidFill>
                  <a:schemeClr val="tx1">
                    <a:lumMod val="85000"/>
                    <a:lumOff val="15000"/>
                  </a:schemeClr>
                </a:solidFill>
              </a:rPr>
              <a:t>htdocs</a:t>
            </a:r>
            <a:r>
              <a:rPr lang="en-AU" sz="2400" dirty="0">
                <a:solidFill>
                  <a:schemeClr val="tx1">
                    <a:lumMod val="85000"/>
                    <a:lumOff val="15000"/>
                  </a:schemeClr>
                </a:solidFill>
              </a:rPr>
              <a:t> file folder) </a:t>
            </a:r>
          </a:p>
        </p:txBody>
      </p:sp>
      <p:pic>
        <p:nvPicPr>
          <p:cNvPr id="10" name="Picture 9">
            <a:extLst>
              <a:ext uri="{FF2B5EF4-FFF2-40B4-BE49-F238E27FC236}">
                <a16:creationId xmlns:a16="http://schemas.microsoft.com/office/drawing/2014/main" id="{B29E4D39-3050-4B59-B7C5-D8D23F1FA4B8}"/>
              </a:ext>
            </a:extLst>
          </p:cNvPr>
          <p:cNvPicPr>
            <a:picLocks noChangeAspect="1"/>
          </p:cNvPicPr>
          <p:nvPr/>
        </p:nvPicPr>
        <p:blipFill>
          <a:blip r:embed="rId2"/>
          <a:stretch>
            <a:fillRect/>
          </a:stretch>
        </p:blipFill>
        <p:spPr>
          <a:xfrm>
            <a:off x="492963" y="2570626"/>
            <a:ext cx="4176122" cy="1882303"/>
          </a:xfrm>
          <a:prstGeom prst="rect">
            <a:avLst/>
          </a:prstGeom>
          <a:ln>
            <a:solidFill>
              <a:srgbClr val="FFC000"/>
            </a:solidFill>
          </a:ln>
        </p:spPr>
      </p:pic>
      <p:sp>
        <p:nvSpPr>
          <p:cNvPr id="11" name="TextBox 10">
            <a:extLst>
              <a:ext uri="{FF2B5EF4-FFF2-40B4-BE49-F238E27FC236}">
                <a16:creationId xmlns:a16="http://schemas.microsoft.com/office/drawing/2014/main" id="{029B5164-74FA-48BA-AE98-09E440E7B2AE}"/>
              </a:ext>
            </a:extLst>
          </p:cNvPr>
          <p:cNvSpPr txBox="1"/>
          <p:nvPr/>
        </p:nvSpPr>
        <p:spPr>
          <a:xfrm>
            <a:off x="284163" y="4438228"/>
            <a:ext cx="8408424" cy="830997"/>
          </a:xfrm>
          <a:prstGeom prst="rect">
            <a:avLst/>
          </a:prstGeom>
          <a:noFill/>
        </p:spPr>
        <p:txBody>
          <a:bodyPr wrap="square">
            <a:spAutoFit/>
          </a:bodyPr>
          <a:lstStyle/>
          <a:p>
            <a:r>
              <a:rPr lang="en-AU" sz="2400" dirty="0">
                <a:solidFill>
                  <a:schemeClr val="tx1">
                    <a:lumMod val="85000"/>
                    <a:lumOff val="15000"/>
                  </a:schemeClr>
                </a:solidFill>
              </a:rPr>
              <a:t>Run in the web browser using localhost address </a:t>
            </a:r>
          </a:p>
          <a:p>
            <a:r>
              <a:rPr lang="en-AU" sz="2400" dirty="0">
                <a:solidFill>
                  <a:schemeClr val="tx1">
                    <a:lumMod val="85000"/>
                    <a:lumOff val="15000"/>
                  </a:schemeClr>
                </a:solidFill>
              </a:rPr>
              <a:t>(Note: related to your created file path)</a:t>
            </a:r>
          </a:p>
        </p:txBody>
      </p:sp>
      <p:pic>
        <p:nvPicPr>
          <p:cNvPr id="13" name="Picture 12">
            <a:extLst>
              <a:ext uri="{FF2B5EF4-FFF2-40B4-BE49-F238E27FC236}">
                <a16:creationId xmlns:a16="http://schemas.microsoft.com/office/drawing/2014/main" id="{60786347-5966-4E7B-837A-1ACB1CD02894}"/>
              </a:ext>
            </a:extLst>
          </p:cNvPr>
          <p:cNvPicPr>
            <a:picLocks noChangeAspect="1"/>
          </p:cNvPicPr>
          <p:nvPr/>
        </p:nvPicPr>
        <p:blipFill>
          <a:blip r:embed="rId3"/>
          <a:stretch>
            <a:fillRect/>
          </a:stretch>
        </p:blipFill>
        <p:spPr>
          <a:xfrm>
            <a:off x="4669085" y="5269225"/>
            <a:ext cx="3976101" cy="1395228"/>
          </a:xfrm>
          <a:prstGeom prst="rect">
            <a:avLst/>
          </a:prstGeom>
          <a:ln>
            <a:solidFill>
              <a:srgbClr val="FFC000"/>
            </a:solidFill>
          </a:ln>
        </p:spPr>
      </p:pic>
    </p:spTree>
    <p:extLst>
      <p:ext uri="{BB962C8B-B14F-4D97-AF65-F5344CB8AC3E}">
        <p14:creationId xmlns:p14="http://schemas.microsoft.com/office/powerpoint/2010/main" val="529473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week…</a:t>
            </a:r>
          </a:p>
        </p:txBody>
      </p:sp>
      <p:sp>
        <p:nvSpPr>
          <p:cNvPr id="3" name="Content Placeholder 2"/>
          <p:cNvSpPr>
            <a:spLocks noGrp="1"/>
          </p:cNvSpPr>
          <p:nvPr>
            <p:ph idx="1"/>
          </p:nvPr>
        </p:nvSpPr>
        <p:spPr/>
        <p:txBody>
          <a:bodyPr>
            <a:normAutofit/>
          </a:bodyPr>
          <a:lstStyle/>
          <a:p>
            <a:r>
              <a:rPr lang="en-AU" dirty="0"/>
              <a:t>Lecture: Natural Language Processing.</a:t>
            </a:r>
          </a:p>
          <a:p>
            <a:pPr>
              <a:lnSpc>
                <a:spcPct val="200000"/>
              </a:lnSpc>
            </a:pPr>
            <a:r>
              <a:rPr lang="en-AU" dirty="0"/>
              <a:t>Tutorial: </a:t>
            </a:r>
            <a:r>
              <a:rPr lang="en-US" dirty="0"/>
              <a:t>Web crawling and web page segmentation</a:t>
            </a:r>
            <a:endParaRPr lang="en-AU" dirty="0"/>
          </a:p>
          <a:p>
            <a:pPr>
              <a:lnSpc>
                <a:spcPct val="130000"/>
              </a:lnSpc>
            </a:pPr>
            <a:r>
              <a:rPr lang="en-AU" altLang="zh-CN" dirty="0"/>
              <a:t>Weekly quiz: we will take a quiz about what we learn in week 5</a:t>
            </a:r>
          </a:p>
          <a:p>
            <a:pPr marL="0" indent="0">
              <a:lnSpc>
                <a:spcPct val="130000"/>
              </a:lnSpc>
              <a:buNone/>
            </a:pPr>
            <a:r>
              <a:rPr lang="en-AU" altLang="zh-CN" dirty="0"/>
              <a:t>          (B</a:t>
            </a:r>
            <a:r>
              <a:rPr lang="en-US" altLang="zh-CN" dirty="0" err="1"/>
              <a:t>asics</a:t>
            </a:r>
            <a:r>
              <a:rPr lang="en-US" altLang="zh-CN" dirty="0"/>
              <a:t> of AI, Place API and News API</a:t>
            </a:r>
            <a:r>
              <a:rPr lang="en-AU" altLang="zh-CN" dirty="0"/>
              <a:t>)</a:t>
            </a:r>
          </a:p>
          <a:p>
            <a:pPr marL="0" indent="0">
              <a:buNone/>
            </a:pPr>
            <a:endParaRPr lang="en-AU" dirty="0"/>
          </a:p>
        </p:txBody>
      </p:sp>
    </p:spTree>
    <p:extLst>
      <p:ext uri="{BB962C8B-B14F-4D97-AF65-F5344CB8AC3E}">
        <p14:creationId xmlns:p14="http://schemas.microsoft.com/office/powerpoint/2010/main" val="410618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KDD Process (1): Data Selection</a:t>
            </a:r>
          </a:p>
        </p:txBody>
      </p:sp>
      <p:sp>
        <p:nvSpPr>
          <p:cNvPr id="3" name="Content Placeholder 2"/>
          <p:cNvSpPr>
            <a:spLocks noGrp="1"/>
          </p:cNvSpPr>
          <p:nvPr>
            <p:ph idx="1"/>
          </p:nvPr>
        </p:nvSpPr>
        <p:spPr>
          <a:xfrm>
            <a:off x="284163" y="1923885"/>
            <a:ext cx="6120353" cy="4239431"/>
          </a:xfrm>
        </p:spPr>
        <p:txBody>
          <a:bodyPr>
            <a:normAutofit fontScale="92500" lnSpcReduction="20000"/>
          </a:bodyPr>
          <a:lstStyle/>
          <a:p>
            <a:pPr marL="0" indent="0">
              <a:buNone/>
            </a:pPr>
            <a:r>
              <a:rPr lang="en-US" b="1" dirty="0"/>
              <a:t>Step 1: Data Selection</a:t>
            </a:r>
            <a:br>
              <a:rPr lang="en-US" b="1" dirty="0"/>
            </a:br>
            <a:r>
              <a:rPr lang="en-US" sz="2000" dirty="0"/>
              <a:t>- Select the target data</a:t>
            </a:r>
          </a:p>
          <a:p>
            <a:r>
              <a:rPr lang="en-US" sz="2000" dirty="0"/>
              <a:t>We DO NOT need all data for discovering the knowledge.</a:t>
            </a:r>
          </a:p>
          <a:p>
            <a:r>
              <a:rPr lang="en-US" sz="2000" dirty="0"/>
              <a:t>It is necessary to select only data that represents background knowledge.</a:t>
            </a:r>
          </a:p>
          <a:p>
            <a:r>
              <a:rPr lang="en-US" sz="2000" dirty="0"/>
              <a:t>Data selection is defined as the process of determining the appropriate data type and source, as well as suitable instruments to collect data.. </a:t>
            </a:r>
          </a:p>
          <a:p>
            <a:pPr marL="0" indent="0">
              <a:buNone/>
            </a:pPr>
            <a:endParaRPr lang="en-US" dirty="0"/>
          </a:p>
          <a:p>
            <a:pPr marL="0" indent="0">
              <a:buNone/>
            </a:pPr>
            <a:r>
              <a:rPr lang="en-US" b="1" dirty="0"/>
              <a:t>The selected data are called ‘Target Data’</a:t>
            </a:r>
          </a:p>
          <a:p>
            <a:endParaRPr lang="en-US" dirty="0"/>
          </a:p>
        </p:txBody>
      </p:sp>
      <p:sp>
        <p:nvSpPr>
          <p:cNvPr id="6" name="TextBox 5"/>
          <p:cNvSpPr txBox="1"/>
          <p:nvPr/>
        </p:nvSpPr>
        <p:spPr>
          <a:xfrm>
            <a:off x="7808750" y="2806382"/>
            <a:ext cx="1057013" cy="307777"/>
          </a:xfrm>
          <a:prstGeom prst="rect">
            <a:avLst/>
          </a:prstGeom>
          <a:noFill/>
        </p:spPr>
        <p:txBody>
          <a:bodyPr wrap="none" rtlCol="0">
            <a:spAutoFit/>
          </a:bodyPr>
          <a:lstStyle/>
          <a:p>
            <a:pPr algn="ctr"/>
            <a:r>
              <a:rPr lang="en-US" sz="1400" b="1" dirty="0"/>
              <a:t>Target Data</a:t>
            </a:r>
            <a:endParaRPr lang="en-US" sz="1200" b="1" dirty="0"/>
          </a:p>
        </p:txBody>
      </p:sp>
      <p:grpSp>
        <p:nvGrpSpPr>
          <p:cNvPr id="7" name="Group 6"/>
          <p:cNvGrpSpPr/>
          <p:nvPr/>
        </p:nvGrpSpPr>
        <p:grpSpPr>
          <a:xfrm>
            <a:off x="7903254" y="1960768"/>
            <a:ext cx="752981" cy="700486"/>
            <a:chOff x="2646246" y="4286555"/>
            <a:chExt cx="752981" cy="700486"/>
          </a:xfrm>
        </p:grpSpPr>
        <p:sp>
          <p:nvSpPr>
            <p:cNvPr id="8" name="Can 7"/>
            <p:cNvSpPr/>
            <p:nvPr/>
          </p:nvSpPr>
          <p:spPr>
            <a:xfrm>
              <a:off x="2646246" y="4463213"/>
              <a:ext cx="341634" cy="436271"/>
            </a:xfrm>
            <a:prstGeom prst="can">
              <a:avLst/>
            </a:prstGeom>
            <a:solidFill>
              <a:schemeClr val="bg1"/>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an 8"/>
            <p:cNvSpPr/>
            <p:nvPr/>
          </p:nvSpPr>
          <p:spPr>
            <a:xfrm>
              <a:off x="2798782" y="4286555"/>
              <a:ext cx="378195" cy="404141"/>
            </a:xfrm>
            <a:prstGeom prst="can">
              <a:avLst>
                <a:gd name="adj" fmla="val 22434"/>
              </a:avLst>
            </a:prstGeom>
            <a:solidFill>
              <a:schemeClr val="bg1"/>
            </a:solidFill>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Can 9"/>
            <p:cNvSpPr/>
            <p:nvPr/>
          </p:nvSpPr>
          <p:spPr>
            <a:xfrm>
              <a:off x="2987880" y="4433610"/>
              <a:ext cx="411347" cy="553431"/>
            </a:xfrm>
            <a:prstGeom prst="can">
              <a:avLst/>
            </a:prstGeom>
            <a:solidFill>
              <a:schemeClr val="bg1"/>
            </a:solidFill>
            <a:ln>
              <a:solidFill>
                <a:srgbClr val="C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 name="Straight Arrow Connector 10"/>
          <p:cNvCxnSpPr>
            <a:endCxn id="8" idx="2"/>
          </p:cNvCxnSpPr>
          <p:nvPr/>
        </p:nvCxnSpPr>
        <p:spPr>
          <a:xfrm>
            <a:off x="6991321" y="2355562"/>
            <a:ext cx="911933"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17" name="Can 16"/>
          <p:cNvSpPr/>
          <p:nvPr/>
        </p:nvSpPr>
        <p:spPr>
          <a:xfrm>
            <a:off x="6221554" y="1923885"/>
            <a:ext cx="769767" cy="882497"/>
          </a:xfrm>
          <a:prstGeom prst="can">
            <a:avLst/>
          </a:prstGeom>
          <a:ln w="571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Box 17"/>
          <p:cNvSpPr txBox="1"/>
          <p:nvPr/>
        </p:nvSpPr>
        <p:spPr>
          <a:xfrm>
            <a:off x="6191265" y="2806382"/>
            <a:ext cx="901409" cy="307777"/>
          </a:xfrm>
          <a:prstGeom prst="rect">
            <a:avLst/>
          </a:prstGeom>
          <a:noFill/>
        </p:spPr>
        <p:txBody>
          <a:bodyPr wrap="none" rtlCol="0">
            <a:spAutoFit/>
          </a:bodyPr>
          <a:lstStyle/>
          <a:p>
            <a:pPr algn="ctr"/>
            <a:r>
              <a:rPr lang="en-AU" sz="1400" b="1" dirty="0"/>
              <a:t>Raw </a:t>
            </a:r>
            <a:r>
              <a:rPr lang="en-US" sz="1400" b="1" dirty="0"/>
              <a:t>Data</a:t>
            </a:r>
            <a:endParaRPr lang="en-US" sz="1200" b="1" dirty="0"/>
          </a:p>
        </p:txBody>
      </p:sp>
    </p:spTree>
    <p:extLst>
      <p:ext uri="{BB962C8B-B14F-4D97-AF65-F5344CB8AC3E}">
        <p14:creationId xmlns:p14="http://schemas.microsoft.com/office/powerpoint/2010/main" val="2654257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KDD Process (2): Data Pre-processing</a:t>
            </a:r>
          </a:p>
        </p:txBody>
      </p:sp>
      <p:sp>
        <p:nvSpPr>
          <p:cNvPr id="6" name="TextBox 5"/>
          <p:cNvSpPr txBox="1"/>
          <p:nvPr/>
        </p:nvSpPr>
        <p:spPr>
          <a:xfrm>
            <a:off x="6052237" y="2806382"/>
            <a:ext cx="1057013" cy="307777"/>
          </a:xfrm>
          <a:prstGeom prst="rect">
            <a:avLst/>
          </a:prstGeom>
          <a:noFill/>
        </p:spPr>
        <p:txBody>
          <a:bodyPr wrap="none" rtlCol="0">
            <a:spAutoFit/>
          </a:bodyPr>
          <a:lstStyle/>
          <a:p>
            <a:pPr algn="ctr"/>
            <a:r>
              <a:rPr lang="en-US" sz="1400" b="1" dirty="0"/>
              <a:t>Target Data</a:t>
            </a:r>
            <a:endParaRPr lang="en-US" sz="1200" b="1" dirty="0"/>
          </a:p>
        </p:txBody>
      </p:sp>
      <p:grpSp>
        <p:nvGrpSpPr>
          <p:cNvPr id="7" name="Group 6"/>
          <p:cNvGrpSpPr/>
          <p:nvPr/>
        </p:nvGrpSpPr>
        <p:grpSpPr>
          <a:xfrm>
            <a:off x="6146741" y="1960768"/>
            <a:ext cx="752981" cy="700486"/>
            <a:chOff x="2646246" y="4286555"/>
            <a:chExt cx="752981" cy="700486"/>
          </a:xfrm>
        </p:grpSpPr>
        <p:sp>
          <p:nvSpPr>
            <p:cNvPr id="8" name="Can 7"/>
            <p:cNvSpPr/>
            <p:nvPr/>
          </p:nvSpPr>
          <p:spPr>
            <a:xfrm>
              <a:off x="2646246" y="4463213"/>
              <a:ext cx="341634" cy="436271"/>
            </a:xfrm>
            <a:prstGeom prst="can">
              <a:avLst/>
            </a:prstGeom>
            <a:solidFill>
              <a:schemeClr val="bg1"/>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an 8"/>
            <p:cNvSpPr/>
            <p:nvPr/>
          </p:nvSpPr>
          <p:spPr>
            <a:xfrm>
              <a:off x="2798782" y="4286555"/>
              <a:ext cx="378195" cy="404141"/>
            </a:xfrm>
            <a:prstGeom prst="can">
              <a:avLst>
                <a:gd name="adj" fmla="val 22434"/>
              </a:avLst>
            </a:prstGeom>
            <a:solidFill>
              <a:schemeClr val="bg1"/>
            </a:solidFill>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Can 9"/>
            <p:cNvSpPr/>
            <p:nvPr/>
          </p:nvSpPr>
          <p:spPr>
            <a:xfrm>
              <a:off x="2987880" y="4433610"/>
              <a:ext cx="411347" cy="553431"/>
            </a:xfrm>
            <a:prstGeom prst="can">
              <a:avLst/>
            </a:prstGeom>
            <a:solidFill>
              <a:schemeClr val="bg1"/>
            </a:solidFill>
            <a:ln>
              <a:solidFill>
                <a:srgbClr val="C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 name="Group 11"/>
          <p:cNvGrpSpPr/>
          <p:nvPr/>
        </p:nvGrpSpPr>
        <p:grpSpPr>
          <a:xfrm>
            <a:off x="7981605" y="1960768"/>
            <a:ext cx="643328" cy="716434"/>
            <a:chOff x="4163873" y="3385021"/>
            <a:chExt cx="643328" cy="716434"/>
          </a:xfrm>
        </p:grpSpPr>
        <p:sp>
          <p:nvSpPr>
            <p:cNvPr id="13" name="Rectangle 12"/>
            <p:cNvSpPr/>
            <p:nvPr/>
          </p:nvSpPr>
          <p:spPr>
            <a:xfrm>
              <a:off x="4163873" y="3385021"/>
              <a:ext cx="338528" cy="411634"/>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p:cNvSpPr/>
            <p:nvPr/>
          </p:nvSpPr>
          <p:spPr>
            <a:xfrm>
              <a:off x="4339524" y="3493765"/>
              <a:ext cx="315277" cy="455290"/>
            </a:xfrm>
            <a:prstGeom prst="rect">
              <a:avLst/>
            </a:prstGeom>
            <a:solidFill>
              <a:srgbClr val="FFFFFF"/>
            </a:solidFill>
            <a:ln>
              <a:solidFill>
                <a:srgbClr val="008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4502401" y="3702553"/>
              <a:ext cx="304800" cy="3989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6" name="TextBox 15"/>
          <p:cNvSpPr txBox="1"/>
          <p:nvPr/>
        </p:nvSpPr>
        <p:spPr>
          <a:xfrm>
            <a:off x="7501410" y="2806382"/>
            <a:ext cx="1579842" cy="307777"/>
          </a:xfrm>
          <a:prstGeom prst="rect">
            <a:avLst/>
          </a:prstGeom>
          <a:noFill/>
        </p:spPr>
        <p:txBody>
          <a:bodyPr wrap="none" rtlCol="0">
            <a:spAutoFit/>
          </a:bodyPr>
          <a:lstStyle/>
          <a:p>
            <a:pPr algn="ctr"/>
            <a:r>
              <a:rPr lang="en-US" sz="1400" b="1" dirty="0"/>
              <a:t>Preprocessed Data</a:t>
            </a:r>
            <a:endParaRPr lang="en-US" sz="1200" b="1" dirty="0"/>
          </a:p>
        </p:txBody>
      </p:sp>
      <p:cxnSp>
        <p:nvCxnSpPr>
          <p:cNvPr id="17" name="Straight Arrow Connector 16"/>
          <p:cNvCxnSpPr>
            <a:stCxn id="10" idx="4"/>
          </p:cNvCxnSpPr>
          <p:nvPr/>
        </p:nvCxnSpPr>
        <p:spPr>
          <a:xfrm>
            <a:off x="6899722" y="2384539"/>
            <a:ext cx="1081883"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22" name="Content Placeholder 2"/>
          <p:cNvSpPr txBox="1">
            <a:spLocks/>
          </p:cNvSpPr>
          <p:nvPr/>
        </p:nvSpPr>
        <p:spPr>
          <a:xfrm>
            <a:off x="284163" y="1923885"/>
            <a:ext cx="6825087" cy="4239431"/>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Courier New"/>
              <a:buChar char="o"/>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Arial"/>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Font typeface="Courier New"/>
              <a:buNone/>
            </a:pPr>
            <a:r>
              <a:rPr lang="en-US" b="1" dirty="0"/>
              <a:t>Step 2: Data Pre-processing</a:t>
            </a:r>
            <a:br>
              <a:rPr lang="en-US" b="1" dirty="0"/>
            </a:br>
            <a:r>
              <a:rPr lang="en-US" sz="2000" dirty="0"/>
              <a:t>- Ensure that data is qualified</a:t>
            </a:r>
          </a:p>
          <a:p>
            <a:r>
              <a:rPr lang="en-AU" sz="2000" dirty="0"/>
              <a:t>Most of data may contain noise, uncertainty, inconsistency. (i.e. incorrect or missing data)</a:t>
            </a:r>
          </a:p>
          <a:p>
            <a:r>
              <a:rPr lang="en-US" sz="2000" dirty="0"/>
              <a:t>Data pre-processing includes </a:t>
            </a:r>
            <a:r>
              <a:rPr lang="en-US" sz="2000" b="1" dirty="0">
                <a:solidFill>
                  <a:schemeClr val="accent4">
                    <a:lumMod val="75000"/>
                  </a:schemeClr>
                </a:solidFill>
              </a:rPr>
              <a:t>the cleaning of incorrect data</a:t>
            </a:r>
            <a:r>
              <a:rPr lang="en-US" sz="2000" dirty="0"/>
              <a:t>, </a:t>
            </a:r>
            <a:r>
              <a:rPr lang="en-US" sz="2000" b="1" dirty="0">
                <a:solidFill>
                  <a:schemeClr val="tx2">
                    <a:lumMod val="75000"/>
                  </a:schemeClr>
                </a:solidFill>
              </a:rPr>
              <a:t>the treatment of missing data </a:t>
            </a:r>
            <a:r>
              <a:rPr lang="en-US" sz="2000" dirty="0"/>
              <a:t>and </a:t>
            </a:r>
            <a:r>
              <a:rPr lang="en-US" sz="2000" b="1" dirty="0">
                <a:solidFill>
                  <a:schemeClr val="accent6">
                    <a:lumMod val="75000"/>
                  </a:schemeClr>
                </a:solidFill>
              </a:rPr>
              <a:t>the creation of new attributes</a:t>
            </a:r>
          </a:p>
        </p:txBody>
      </p:sp>
      <p:pic>
        <p:nvPicPr>
          <p:cNvPr id="4" name="Picture 3">
            <a:extLst>
              <a:ext uri="{FF2B5EF4-FFF2-40B4-BE49-F238E27FC236}">
                <a16:creationId xmlns:a16="http://schemas.microsoft.com/office/drawing/2014/main" id="{9B42E8D5-F719-6B49-AC95-B16FDD0916C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4163" y="4847307"/>
            <a:ext cx="3847354" cy="602067"/>
          </a:xfrm>
          <a:prstGeom prst="rect">
            <a:avLst/>
          </a:prstGeom>
        </p:spPr>
      </p:pic>
      <p:pic>
        <p:nvPicPr>
          <p:cNvPr id="19" name="Picture 18">
            <a:extLst>
              <a:ext uri="{FF2B5EF4-FFF2-40B4-BE49-F238E27FC236}">
                <a16:creationId xmlns:a16="http://schemas.microsoft.com/office/drawing/2014/main" id="{46916D80-E4A2-ED4A-80F2-9B9F5B28A21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043087" y="4847307"/>
            <a:ext cx="5038165" cy="926481"/>
          </a:xfrm>
          <a:prstGeom prst="rect">
            <a:avLst/>
          </a:prstGeom>
        </p:spPr>
      </p:pic>
      <p:pic>
        <p:nvPicPr>
          <p:cNvPr id="21" name="Picture 20">
            <a:extLst>
              <a:ext uri="{FF2B5EF4-FFF2-40B4-BE49-F238E27FC236}">
                <a16:creationId xmlns:a16="http://schemas.microsoft.com/office/drawing/2014/main" id="{8588EB01-44B7-6B4C-A18D-FC76FD89D56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84163" y="5765555"/>
            <a:ext cx="4933296" cy="981132"/>
          </a:xfrm>
          <a:prstGeom prst="rect">
            <a:avLst/>
          </a:prstGeom>
        </p:spPr>
      </p:pic>
    </p:spTree>
    <p:extLst>
      <p:ext uri="{BB962C8B-B14F-4D97-AF65-F5344CB8AC3E}">
        <p14:creationId xmlns:p14="http://schemas.microsoft.com/office/powerpoint/2010/main" val="64724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KDD Process (3): Data Transformation</a:t>
            </a:r>
          </a:p>
        </p:txBody>
      </p:sp>
      <p:cxnSp>
        <p:nvCxnSpPr>
          <p:cNvPr id="11" name="Straight Arrow Connector 10"/>
          <p:cNvCxnSpPr>
            <a:endCxn id="8" idx="2"/>
          </p:cNvCxnSpPr>
          <p:nvPr/>
        </p:nvCxnSpPr>
        <p:spPr>
          <a:xfrm>
            <a:off x="6991321" y="2355562"/>
            <a:ext cx="911933"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12" name="Group 11"/>
          <p:cNvGrpSpPr/>
          <p:nvPr/>
        </p:nvGrpSpPr>
        <p:grpSpPr>
          <a:xfrm>
            <a:off x="6347993" y="1967570"/>
            <a:ext cx="643328" cy="716434"/>
            <a:chOff x="4163873" y="3385021"/>
            <a:chExt cx="643328" cy="716434"/>
          </a:xfrm>
        </p:grpSpPr>
        <p:sp>
          <p:nvSpPr>
            <p:cNvPr id="13" name="Rectangle 12"/>
            <p:cNvSpPr/>
            <p:nvPr/>
          </p:nvSpPr>
          <p:spPr>
            <a:xfrm>
              <a:off x="4163873" y="3385021"/>
              <a:ext cx="338528" cy="411634"/>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p:cNvSpPr/>
            <p:nvPr/>
          </p:nvSpPr>
          <p:spPr>
            <a:xfrm>
              <a:off x="4339524" y="3493765"/>
              <a:ext cx="315277" cy="455290"/>
            </a:xfrm>
            <a:prstGeom prst="rect">
              <a:avLst/>
            </a:prstGeom>
            <a:solidFill>
              <a:srgbClr val="FFFFFF"/>
            </a:solidFill>
            <a:ln>
              <a:solidFill>
                <a:srgbClr val="008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4502401" y="3702553"/>
              <a:ext cx="304800" cy="39890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6" name="TextBox 15"/>
          <p:cNvSpPr txBox="1"/>
          <p:nvPr/>
        </p:nvSpPr>
        <p:spPr>
          <a:xfrm>
            <a:off x="5867798" y="2813184"/>
            <a:ext cx="1579842" cy="307777"/>
          </a:xfrm>
          <a:prstGeom prst="rect">
            <a:avLst/>
          </a:prstGeom>
          <a:noFill/>
        </p:spPr>
        <p:txBody>
          <a:bodyPr wrap="none" rtlCol="0">
            <a:spAutoFit/>
          </a:bodyPr>
          <a:lstStyle/>
          <a:p>
            <a:pPr algn="ctr"/>
            <a:r>
              <a:rPr lang="en-US" sz="1400" b="1" dirty="0"/>
              <a:t>Preprocessed Data</a:t>
            </a:r>
            <a:endParaRPr lang="en-US" sz="1200" b="1" dirty="0"/>
          </a:p>
        </p:txBody>
      </p:sp>
      <p:sp>
        <p:nvSpPr>
          <p:cNvPr id="17" name="TextBox 16"/>
          <p:cNvSpPr txBox="1"/>
          <p:nvPr/>
        </p:nvSpPr>
        <p:spPr>
          <a:xfrm>
            <a:off x="7606850" y="2831923"/>
            <a:ext cx="1537150" cy="307777"/>
          </a:xfrm>
          <a:prstGeom prst="rect">
            <a:avLst/>
          </a:prstGeom>
          <a:noFill/>
        </p:spPr>
        <p:txBody>
          <a:bodyPr wrap="none" rtlCol="0">
            <a:spAutoFit/>
          </a:bodyPr>
          <a:lstStyle/>
          <a:p>
            <a:pPr algn="ctr"/>
            <a:r>
              <a:rPr lang="en-US" sz="1400" b="1" dirty="0"/>
              <a:t>Transformed Data</a:t>
            </a:r>
            <a:endParaRPr lang="en-US" sz="1200" b="1" dirty="0"/>
          </a:p>
        </p:txBody>
      </p:sp>
      <p:pic>
        <p:nvPicPr>
          <p:cNvPr id="25" name="Picture 24"/>
          <p:cNvPicPr>
            <a:picLocks noChangeAspect="1"/>
          </p:cNvPicPr>
          <p:nvPr/>
        </p:nvPicPr>
        <p:blipFill>
          <a:blip r:embed="rId2"/>
          <a:stretch>
            <a:fillRect/>
          </a:stretch>
        </p:blipFill>
        <p:spPr>
          <a:xfrm>
            <a:off x="8034207" y="1923885"/>
            <a:ext cx="562875" cy="844313"/>
          </a:xfrm>
          <a:prstGeom prst="rect">
            <a:avLst/>
          </a:prstGeom>
        </p:spPr>
      </p:pic>
      <p:sp>
        <p:nvSpPr>
          <p:cNvPr id="27" name="Content Placeholder 2"/>
          <p:cNvSpPr txBox="1">
            <a:spLocks/>
          </p:cNvSpPr>
          <p:nvPr/>
        </p:nvSpPr>
        <p:spPr>
          <a:xfrm>
            <a:off x="284163" y="1923885"/>
            <a:ext cx="6120353" cy="4239431"/>
          </a:xfrm>
          <a:prstGeom prst="rect">
            <a:avLst/>
          </a:prstGeom>
        </p:spPr>
        <p:txBody>
          <a:bodyPr vert="horz" lIns="91440" tIns="45720" rIns="91440" bIns="45720" rtlCol="0">
            <a:normAutofit lnSpcReduction="10000"/>
          </a:bodyPr>
          <a:lstStyle>
            <a:lvl1pPr marL="454025" indent="-454025" algn="l" defTabSz="914400" rtl="0" eaLnBrk="1" latinLnBrk="0" hangingPunct="1">
              <a:spcBef>
                <a:spcPts val="2000"/>
              </a:spcBef>
              <a:buClr>
                <a:schemeClr val="bg1">
                  <a:lumMod val="65000"/>
                </a:schemeClr>
              </a:buClr>
              <a:buSzPct val="90000"/>
              <a:buFont typeface="Courier New"/>
              <a:buChar char="o"/>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Arial"/>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Font typeface="Courier New"/>
              <a:buNone/>
            </a:pPr>
            <a:r>
              <a:rPr lang="en-US" b="1" dirty="0"/>
              <a:t>Step </a:t>
            </a:r>
            <a:r>
              <a:rPr lang="en-US" altLang="ko-KR" b="1" dirty="0"/>
              <a:t>3</a:t>
            </a:r>
            <a:r>
              <a:rPr lang="en-US" b="1" dirty="0"/>
              <a:t>: Data Transformation</a:t>
            </a:r>
            <a:br>
              <a:rPr lang="en-US" b="1" dirty="0"/>
            </a:br>
            <a:r>
              <a:rPr lang="en-US" sz="2000" dirty="0"/>
              <a:t>- </a:t>
            </a:r>
            <a:r>
              <a:rPr lang="en-AU" sz="2000" dirty="0"/>
              <a:t>Consolidate data into forms suitable for data mining</a:t>
            </a:r>
            <a:endParaRPr lang="en-US" dirty="0"/>
          </a:p>
          <a:p>
            <a:r>
              <a:rPr lang="en-AU" sz="2000" dirty="0"/>
              <a:t>Data from different sources must be converted </a:t>
            </a:r>
            <a:br>
              <a:rPr lang="en-AU" sz="2000" dirty="0"/>
            </a:br>
            <a:r>
              <a:rPr lang="en-AU" sz="2000" dirty="0"/>
              <a:t>into a common format</a:t>
            </a:r>
          </a:p>
          <a:p>
            <a:r>
              <a:rPr lang="en-AU" sz="2000" dirty="0"/>
              <a:t>Data may be encoded or generalised into more usable format.</a:t>
            </a:r>
          </a:p>
          <a:p>
            <a:r>
              <a:rPr lang="en-US" sz="2000" dirty="0"/>
              <a:t>Data transformation includes</a:t>
            </a:r>
          </a:p>
          <a:p>
            <a:pPr lvl="1"/>
            <a:r>
              <a:rPr lang="en-US" sz="1800" dirty="0">
                <a:solidFill>
                  <a:schemeClr val="tx1"/>
                </a:solidFill>
                <a:sym typeface="Wingdings"/>
              </a:rPr>
              <a:t>Normalization</a:t>
            </a:r>
            <a:r>
              <a:rPr lang="en-US" sz="1800" dirty="0">
                <a:solidFill>
                  <a:srgbClr val="000000"/>
                </a:solidFill>
              </a:rPr>
              <a:t> (scale to within a specific range)</a:t>
            </a:r>
          </a:p>
          <a:p>
            <a:pPr lvl="2"/>
            <a:r>
              <a:rPr lang="en-US" sz="1600" dirty="0">
                <a:solidFill>
                  <a:srgbClr val="000000"/>
                </a:solidFill>
              </a:rPr>
              <a:t>Mix-max (i.e. 0 to 1 )</a:t>
            </a:r>
          </a:p>
          <a:p>
            <a:pPr lvl="1"/>
            <a:r>
              <a:rPr lang="en-US" sz="1800" dirty="0">
                <a:solidFill>
                  <a:schemeClr val="tx1"/>
                </a:solidFill>
              </a:rPr>
              <a:t>Generalization (replace data with higher level concepts, i.e. latitude and longitude </a:t>
            </a:r>
            <a:r>
              <a:rPr lang="en-US" sz="1800" dirty="0">
                <a:solidFill>
                  <a:schemeClr val="tx1"/>
                </a:solidFill>
                <a:sym typeface="Wingdings"/>
              </a:rPr>
              <a:t> suburb name)</a:t>
            </a:r>
          </a:p>
        </p:txBody>
      </p:sp>
    </p:spTree>
    <p:extLst>
      <p:ext uri="{BB962C8B-B14F-4D97-AF65-F5344CB8AC3E}">
        <p14:creationId xmlns:p14="http://schemas.microsoft.com/office/powerpoint/2010/main" val="647242477"/>
      </p:ext>
    </p:extLst>
  </p:cSld>
  <p:clrMapOvr>
    <a:masterClrMapping/>
  </p:clrMapOvr>
</p:sld>
</file>

<file path=ppt/theme/theme1.xml><?xml version="1.0" encoding="utf-8"?>
<a:theme xmlns:a="http://schemas.openxmlformats.org/drawingml/2006/main" name="Spectrum">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Spectrum.thmx</Template>
  <TotalTime>13360</TotalTime>
  <Words>4294</Words>
  <Application>Microsoft Office PowerPoint</Application>
  <PresentationFormat>On-screen Show (4:3)</PresentationFormat>
  <Paragraphs>819</Paragraphs>
  <Slides>67</Slides>
  <Notes>23</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5</vt:i4>
      </vt:variant>
      <vt:variant>
        <vt:lpstr>Slide Titles</vt:lpstr>
      </vt:variant>
      <vt:variant>
        <vt:i4>67</vt:i4>
      </vt:variant>
    </vt:vector>
  </HeadingPairs>
  <TitlesOfParts>
    <vt:vector size="79" baseType="lpstr">
      <vt:lpstr>Arial</vt:lpstr>
      <vt:lpstr>Calibri</vt:lpstr>
      <vt:lpstr>Corbel</vt:lpstr>
      <vt:lpstr>Courier New</vt:lpstr>
      <vt:lpstr>Times New Roman</vt:lpstr>
      <vt:lpstr>Wingdings</vt:lpstr>
      <vt:lpstr>Spectrum</vt:lpstr>
      <vt:lpstr>Bitmap Image</vt:lpstr>
      <vt:lpstr>Equation.3</vt:lpstr>
      <vt:lpstr>Visio</vt:lpstr>
      <vt:lpstr>Equation</vt:lpstr>
      <vt:lpstr>Document</vt:lpstr>
      <vt:lpstr>Lecture 5– Basics for Artificial Intelligence</vt:lpstr>
      <vt:lpstr>Unit Content</vt:lpstr>
      <vt:lpstr>Data from Web service and applications</vt:lpstr>
      <vt:lpstr>Today’s Lecture</vt:lpstr>
      <vt:lpstr>Knowledge Discovery in Data(base)</vt:lpstr>
      <vt:lpstr>KDD Process</vt:lpstr>
      <vt:lpstr>KDD Process (1): Data Selection</vt:lpstr>
      <vt:lpstr>KDD Process (2): Data Pre-processing</vt:lpstr>
      <vt:lpstr>KDD Process (3): Data Transformation</vt:lpstr>
      <vt:lpstr>KDD Process (4): Data Mining</vt:lpstr>
      <vt:lpstr>KDD Process (5): Pattern Evaluation</vt:lpstr>
      <vt:lpstr>KDD Process with example</vt:lpstr>
      <vt:lpstr>KDD Process with example</vt:lpstr>
      <vt:lpstr>Data Mining Technique</vt:lpstr>
      <vt:lpstr>Classification</vt:lpstr>
      <vt:lpstr>Neural Network</vt:lpstr>
      <vt:lpstr>Neural Network</vt:lpstr>
      <vt:lpstr>Neural Network</vt:lpstr>
      <vt:lpstr>Activation Function</vt:lpstr>
      <vt:lpstr>Feed Forward Neural Network</vt:lpstr>
      <vt:lpstr>Feed Forward Neural Network</vt:lpstr>
      <vt:lpstr>Neural Network</vt:lpstr>
      <vt:lpstr>Neural Networks: Pros and Cons</vt:lpstr>
      <vt:lpstr>Nearest Neighbour Classifier</vt:lpstr>
      <vt:lpstr>Nearest Neighbour Classifier</vt:lpstr>
      <vt:lpstr>Nearest Neighbour: Example</vt:lpstr>
      <vt:lpstr>Nearest Neighbour: Pros and Cons</vt:lpstr>
      <vt:lpstr>Decision Tree</vt:lpstr>
      <vt:lpstr>Decision Tree</vt:lpstr>
      <vt:lpstr>Decision Tree</vt:lpstr>
      <vt:lpstr>Decision Tree Example</vt:lpstr>
      <vt:lpstr>Apply Model to Test Data</vt:lpstr>
      <vt:lpstr>Apply Model to Test Data</vt:lpstr>
      <vt:lpstr>Apply Model to Test Data</vt:lpstr>
      <vt:lpstr>Apply Model to Test Data</vt:lpstr>
      <vt:lpstr>Apply Model to Test Data</vt:lpstr>
      <vt:lpstr>Apply Model to Test Data</vt:lpstr>
      <vt:lpstr>How to Specify Split Condition?</vt:lpstr>
      <vt:lpstr>Splitting in Decision Tree: Nominal</vt:lpstr>
      <vt:lpstr>Splitting in Decision Tree: Ordinal</vt:lpstr>
      <vt:lpstr>Splitting in Decision Tree: Continuous</vt:lpstr>
      <vt:lpstr>How to determine the Best Split</vt:lpstr>
      <vt:lpstr>How to determine the Best Split</vt:lpstr>
      <vt:lpstr>Splitting Criteria based on Classification Error</vt:lpstr>
      <vt:lpstr>Examples for Computing Error</vt:lpstr>
      <vt:lpstr>Decision Tree: Pros and Cons</vt:lpstr>
      <vt:lpstr>Clustering</vt:lpstr>
      <vt:lpstr>Clustering</vt:lpstr>
      <vt:lpstr>Clustering</vt:lpstr>
      <vt:lpstr>Clustering Model</vt:lpstr>
      <vt:lpstr>Hierarchical Clustering</vt:lpstr>
      <vt:lpstr>Hierarchical Clustering</vt:lpstr>
      <vt:lpstr>Hierarchical Clustering: Single Linkage</vt:lpstr>
      <vt:lpstr>Hierarchical Clustering: Pros and Cons</vt:lpstr>
      <vt:lpstr>K-means clustering</vt:lpstr>
      <vt:lpstr>K-means Clustering: Pros and Cons</vt:lpstr>
      <vt:lpstr>In this week,</vt:lpstr>
      <vt:lpstr>Web Crawler  Tools</vt:lpstr>
      <vt:lpstr>Import.io</vt:lpstr>
      <vt:lpstr>Octoparse</vt:lpstr>
      <vt:lpstr>How do I make a simple crawler in PHP?</vt:lpstr>
      <vt:lpstr>How do I make a simple crawler in PHP?</vt:lpstr>
      <vt:lpstr>Usage</vt:lpstr>
      <vt:lpstr>Usage</vt:lpstr>
      <vt:lpstr>Run PHP in local sever (Xampp)</vt:lpstr>
      <vt:lpstr>Run PHP in local sever (Xampp)</vt:lpstr>
      <vt:lpstr>Next week…</vt:lpstr>
    </vt:vector>
  </TitlesOfParts>
  <Company>University of Tasmania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Secured Web Programming</dc:title>
  <dc:creator>Soyeon HAN</dc:creator>
  <cp:lastModifiedBy>Wenli Yang</cp:lastModifiedBy>
  <cp:revision>329</cp:revision>
  <dcterms:created xsi:type="dcterms:W3CDTF">2013-11-07T09:10:10Z</dcterms:created>
  <dcterms:modified xsi:type="dcterms:W3CDTF">2021-03-18T03:23:48Z</dcterms:modified>
</cp:coreProperties>
</file>